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rompt Medium"/>
      <p:regular r:id="rId17"/>
    </p:embeddedFont>
    <p:embeddedFont>
      <p:font typeface="Prompt Medium"/>
      <p:regular r:id="rId18"/>
    </p:embeddedFont>
    <p:embeddedFont>
      <p:font typeface="Prompt Medium"/>
      <p:regular r:id="rId19"/>
    </p:embeddedFont>
    <p:embeddedFont>
      <p:font typeface="Prompt Medium"/>
      <p:regular r:id="rId20"/>
    </p:embeddedFont>
    <p:embeddedFont>
      <p:font typeface="Mukta Light"/>
      <p:regular r:id="rId21"/>
    </p:embeddedFont>
    <p:embeddedFont>
      <p:font typeface="Mukta Ligh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support.gitkraken.com/" TargetMode="External"/><Relationship Id="rId3" Type="http://schemas.openxmlformats.org/officeDocument/2006/relationships/hyperlink" Target="https://git-scm.com/doc" TargetMode="External"/><Relationship Id="rId5" Type="http://schemas.openxmlformats.org/officeDocument/2006/relationships/hyperlink" Target="https://education.github.com/pack" TargetMode="External"/><Relationship Id="rId1" Type="http://schemas.openxmlformats.org/officeDocument/2006/relationships/image" Target="../media/image-10-1.png"/><Relationship Id="rId4" Type="http://schemas.openxmlformats.org/officeDocument/2006/relationships/image" Target="../media/image-10-2.png"/><Relationship Id="rId6" Type="http://schemas.openxmlformats.org/officeDocument/2006/relationships/image" Target="../media/image-10-3.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793433"/>
            <a:ext cx="7415927" cy="1371600"/>
          </a:xfrm>
          <a:prstGeom prst="rect">
            <a:avLst/>
          </a:prstGeom>
          <a:noFill/>
          <a:ln/>
        </p:spPr>
        <p:txBody>
          <a:bodyPr wrap="squar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Preparing a Debian Virtual Machine</a:t>
            </a:r>
            <a:endParaRPr lang="en-US" sz="4300" dirty="0"/>
          </a:p>
        </p:txBody>
      </p:sp>
      <p:sp>
        <p:nvSpPr>
          <p:cNvPr id="4" name="Text 1"/>
          <p:cNvSpPr/>
          <p:nvPr/>
        </p:nvSpPr>
        <p:spPr>
          <a:xfrm>
            <a:off x="864037" y="2535317"/>
            <a:ext cx="7415927" cy="158019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Setting up a Debian virtual machine requires careful preparation and configuration. For optimal performance, you'll need at least 4 GB RAM and 20 GB of available disk space, with VirtualBox and its Extension Pack installed on your host machine.</a:t>
            </a:r>
            <a:endParaRPr lang="en-US" sz="1900" dirty="0"/>
          </a:p>
        </p:txBody>
      </p:sp>
      <p:sp>
        <p:nvSpPr>
          <p:cNvPr id="5" name="Text 2"/>
          <p:cNvSpPr/>
          <p:nvPr/>
        </p:nvSpPr>
        <p:spPr>
          <a:xfrm>
            <a:off x="864037" y="4393168"/>
            <a:ext cx="7415927" cy="158019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The virtual machine should be configured with the name "sae203", Linux type, Debian 12 64-bit version, 2048 MB RAM, and a 20 GB hard drive on a single partition. Remember to check "Skip Unattended Installation" to maintain control over the setup process.</a:t>
            </a:r>
            <a:endParaRPr lang="en-US" sz="1900" dirty="0"/>
          </a:p>
        </p:txBody>
      </p:sp>
      <p:sp>
        <p:nvSpPr>
          <p:cNvPr id="6" name="Text 3"/>
          <p:cNvSpPr/>
          <p:nvPr/>
        </p:nvSpPr>
        <p:spPr>
          <a:xfrm>
            <a:off x="864037" y="6251019"/>
            <a:ext cx="7415927" cy="118514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When installing the operating system, you'll configure the machine name as "serveur" and select packages including the MATE desktop environment, web server, SSH server, and standard system utilities.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3649" y="490061"/>
            <a:ext cx="6018490" cy="494943"/>
          </a:xfrm>
          <a:prstGeom prst="rect">
            <a:avLst/>
          </a:prstGeom>
          <a:noFill/>
          <a:ln/>
        </p:spPr>
        <p:txBody>
          <a:bodyPr wrap="none" lIns="0" tIns="0" rIns="0" bIns="0" rtlCol="0" anchor="t"/>
          <a:lstStyle/>
          <a:p>
            <a:pPr algn="l" indent="0" marL="0">
              <a:lnSpc>
                <a:spcPts val="3850"/>
              </a:lnSpc>
              <a:buNone/>
            </a:pPr>
            <a:r>
              <a:rPr lang="en-US" sz="3100" dirty="0">
                <a:solidFill>
                  <a:srgbClr val="C6BFEE"/>
                </a:solidFill>
                <a:latin typeface="Prompt Medium" pitchFamily="34" charset="0"/>
                <a:ea typeface="Prompt Medium" pitchFamily="34" charset="-122"/>
                <a:cs typeface="Prompt Medium" pitchFamily="34" charset="-120"/>
              </a:rPr>
              <a:t>Resources for Further Learning</a:t>
            </a:r>
            <a:endParaRPr lang="en-US" sz="3100" dirty="0"/>
          </a:p>
        </p:txBody>
      </p:sp>
      <p:sp>
        <p:nvSpPr>
          <p:cNvPr id="3" name="Text 1"/>
          <p:cNvSpPr/>
          <p:nvPr/>
        </p:nvSpPr>
        <p:spPr>
          <a:xfrm>
            <a:off x="623649" y="1341358"/>
            <a:ext cx="13383101" cy="570309"/>
          </a:xfrm>
          <a:prstGeom prst="rect">
            <a:avLst/>
          </a:prstGeom>
          <a:noFill/>
          <a:ln/>
        </p:spPr>
        <p:txBody>
          <a:bodyPr wrap="square" lIns="0" tIns="0" rIns="0" bIns="0" rtlCol="0" anchor="t"/>
          <a:lstStyle/>
          <a:p>
            <a:pPr algn="l" indent="0" marL="0">
              <a:lnSpc>
                <a:spcPts val="2200"/>
              </a:lnSpc>
              <a:buNone/>
            </a:pPr>
            <a:r>
              <a:rPr lang="en-US" sz="1400" dirty="0">
                <a:solidFill>
                  <a:srgbClr val="DAD8E9"/>
                </a:solidFill>
                <a:latin typeface="Mukta Light" pitchFamily="34" charset="0"/>
                <a:ea typeface="Mukta Light" pitchFamily="34" charset="-122"/>
                <a:cs typeface="Mukta Light" pitchFamily="34" charset="-120"/>
              </a:rPr>
              <a:t>To maximize your experience with Git and GitKraken, numerous resources are available for continued learning and reference. The official documentation provides comprehensive guides for both beginners and advanced users, covering everything from basic operations to complex workflows.</a:t>
            </a:r>
            <a:endParaRPr lang="en-US" sz="1400" dirty="0"/>
          </a:p>
        </p:txBody>
      </p:sp>
      <p:sp>
        <p:nvSpPr>
          <p:cNvPr id="4" name="Text 2"/>
          <p:cNvSpPr/>
          <p:nvPr/>
        </p:nvSpPr>
        <p:spPr>
          <a:xfrm>
            <a:off x="623649" y="2112050"/>
            <a:ext cx="13383101" cy="570309"/>
          </a:xfrm>
          <a:prstGeom prst="rect">
            <a:avLst/>
          </a:prstGeom>
          <a:noFill/>
          <a:ln/>
        </p:spPr>
        <p:txBody>
          <a:bodyPr wrap="square" lIns="0" tIns="0" rIns="0" bIns="0" rtlCol="0" anchor="t"/>
          <a:lstStyle/>
          <a:p>
            <a:pPr algn="l" indent="0" marL="0">
              <a:lnSpc>
                <a:spcPts val="2200"/>
              </a:lnSpc>
              <a:buNone/>
            </a:pPr>
            <a:r>
              <a:rPr lang="en-US" sz="1400" dirty="0">
                <a:solidFill>
                  <a:srgbClr val="DAD8E9"/>
                </a:solidFill>
                <a:latin typeface="Mukta Light" pitchFamily="34" charset="0"/>
                <a:ea typeface="Mukta Light" pitchFamily="34" charset="-122"/>
                <a:cs typeface="Mukta Light" pitchFamily="34" charset="-120"/>
              </a:rPr>
              <a:t>Students should take advantage of the GitHub Student Developer Pack, which includes free access to GitKraken Pro along with many other valuable developer tools. This resource significantly enhances your learning experience while saving on costs typically associated with professional development tools.</a:t>
            </a:r>
            <a:endParaRPr lang="en-US" sz="1400" dirty="0"/>
          </a:p>
        </p:txBody>
      </p:sp>
      <p:pic>
        <p:nvPicPr>
          <p:cNvPr id="5" name="Image 0" descr="preencoded.png">    </p:cNvPr>
          <p:cNvPicPr>
            <a:picLocks noChangeAspect="1"/>
          </p:cNvPicPr>
          <p:nvPr/>
        </p:nvPicPr>
        <p:blipFill>
          <a:blip r:embed="rId1"/>
          <a:stretch>
            <a:fillRect/>
          </a:stretch>
        </p:blipFill>
        <p:spPr>
          <a:xfrm>
            <a:off x="623649" y="2913817"/>
            <a:ext cx="445532" cy="445532"/>
          </a:xfrm>
          <a:prstGeom prst="rect">
            <a:avLst/>
          </a:prstGeom>
        </p:spPr>
      </p:pic>
      <p:sp>
        <p:nvSpPr>
          <p:cNvPr id="6" name="Text 3"/>
          <p:cNvSpPr/>
          <p:nvPr/>
        </p:nvSpPr>
        <p:spPr>
          <a:xfrm>
            <a:off x="1247299" y="2882741"/>
            <a:ext cx="2204680" cy="247412"/>
          </a:xfrm>
          <a:prstGeom prst="rect">
            <a:avLst/>
          </a:prstGeom>
          <a:noFill/>
          <a:ln/>
        </p:spPr>
        <p:txBody>
          <a:bodyPr wrap="none" lIns="0" tIns="0" rIns="0" bIns="0" rtlCol="0" anchor="t"/>
          <a:lstStyle/>
          <a:p>
            <a:pPr algn="l" indent="0" marL="0">
              <a:lnSpc>
                <a:spcPts val="1900"/>
              </a:lnSpc>
              <a:buNone/>
            </a:pPr>
            <a:r>
              <a:rPr lang="en-US" sz="1550" dirty="0">
                <a:solidFill>
                  <a:srgbClr val="DAD8E9"/>
                </a:solidFill>
                <a:latin typeface="Prompt Medium" pitchFamily="34" charset="0"/>
                <a:ea typeface="Prompt Medium" pitchFamily="34" charset="-122"/>
                <a:cs typeface="Prompt Medium" pitchFamily="34" charset="-120"/>
              </a:rPr>
              <a:t>Official Documentation</a:t>
            </a:r>
            <a:endParaRPr lang="en-US" sz="1550" dirty="0"/>
          </a:p>
        </p:txBody>
      </p:sp>
      <p:sp>
        <p:nvSpPr>
          <p:cNvPr id="7" name="Text 4"/>
          <p:cNvSpPr/>
          <p:nvPr/>
        </p:nvSpPr>
        <p:spPr>
          <a:xfrm>
            <a:off x="1247299" y="3237071"/>
            <a:ext cx="12759452" cy="285155"/>
          </a:xfrm>
          <a:prstGeom prst="rect">
            <a:avLst/>
          </a:prstGeom>
          <a:noFill/>
          <a:ln/>
        </p:spPr>
        <p:txBody>
          <a:bodyPr wrap="none" lIns="0" tIns="0" rIns="0" bIns="0" rtlCol="0" anchor="t"/>
          <a:lstStyle/>
          <a:p>
            <a:pPr algn="l" indent="0" marL="0">
              <a:lnSpc>
                <a:spcPts val="2200"/>
              </a:lnSpc>
              <a:buNone/>
            </a:pPr>
            <a:r>
              <a:rPr lang="en-US" sz="1400" dirty="0">
                <a:solidFill>
                  <a:srgbClr val="DAD8E9"/>
                </a:solidFill>
                <a:latin typeface="Mukta Light" pitchFamily="34" charset="0"/>
                <a:ea typeface="Mukta Light" pitchFamily="34" charset="-122"/>
                <a:cs typeface="Mukta Light" pitchFamily="34" charset="-120"/>
              </a:rPr>
              <a:t>Comprehensive guides and tutorials from GitKraken and Git</a:t>
            </a:r>
            <a:endParaRPr lang="en-US" sz="1400" dirty="0"/>
          </a:p>
        </p:txBody>
      </p:sp>
      <p:sp>
        <p:nvSpPr>
          <p:cNvPr id="8" name="Text 5"/>
          <p:cNvSpPr/>
          <p:nvPr/>
        </p:nvSpPr>
        <p:spPr>
          <a:xfrm>
            <a:off x="1247299" y="3629144"/>
            <a:ext cx="12759452" cy="285155"/>
          </a:xfrm>
          <a:prstGeom prst="rect">
            <a:avLst/>
          </a:prstGeom>
          <a:noFill/>
          <a:ln/>
        </p:spPr>
        <p:txBody>
          <a:bodyPr wrap="none" lIns="0" tIns="0" rIns="0" bIns="0" rtlCol="0" anchor="t"/>
          <a:lstStyle/>
          <a:p>
            <a:pPr algn="l" marL="342900" indent="-342900">
              <a:lnSpc>
                <a:spcPts val="2200"/>
              </a:lnSpc>
              <a:buSzPct val="100000"/>
              <a:buChar char="•"/>
            </a:pPr>
            <a:r>
              <a:rPr lang="en-US" sz="1400" u="sng" dirty="0">
                <a:solidFill>
                  <a:srgbClr val="A95B95"/>
                </a:solidFill>
                <a:latin typeface="Mukta Light" pitchFamily="34" charset="0"/>
                <a:ea typeface="Mukta Light" pitchFamily="34" charset="-122"/>
                <a:cs typeface="Mukta Light" pitchFamily="34" charset="-120"/>
                <a:hlinkClick r:id="rId2" invalidUrl="" action="" tgtFrame="" tooltip="" history="1" highlightClick="0" endSnd="0">
                  <a:extLst>
                    <a:ext uri="{A12FA001-AC4F-418D-AE19-62706E023703}">
                      <ahyp:hlinkClr xmlns:ahyp="http://schemas.microsoft.com/office/drawing/2018/hyperlinkcolor" val="tx"/>
                    </a:ext>
                  </a:extLst>
                </a:hlinkClick>
              </a:rPr>
              <a:t>GitKraken Documentation</a:t>
            </a:r>
            <a:endParaRPr lang="en-US" sz="1400" dirty="0"/>
          </a:p>
        </p:txBody>
      </p:sp>
      <p:sp>
        <p:nvSpPr>
          <p:cNvPr id="9" name="Text 6"/>
          <p:cNvSpPr/>
          <p:nvPr/>
        </p:nvSpPr>
        <p:spPr>
          <a:xfrm>
            <a:off x="1247299" y="3976568"/>
            <a:ext cx="12759452" cy="285155"/>
          </a:xfrm>
          <a:prstGeom prst="rect">
            <a:avLst/>
          </a:prstGeom>
          <a:noFill/>
          <a:ln/>
        </p:spPr>
        <p:txBody>
          <a:bodyPr wrap="none" lIns="0" tIns="0" rIns="0" bIns="0" rtlCol="0" anchor="t"/>
          <a:lstStyle/>
          <a:p>
            <a:pPr algn="l" marL="342900" indent="-342900">
              <a:lnSpc>
                <a:spcPts val="2200"/>
              </a:lnSpc>
              <a:buSzPct val="100000"/>
              <a:buChar char="•"/>
            </a:pPr>
            <a:r>
              <a:rPr lang="en-US" sz="1400" u="sng" dirty="0">
                <a:solidFill>
                  <a:srgbClr val="A95B95"/>
                </a:solidFill>
                <a:latin typeface="Mukta Light" pitchFamily="34" charset="0"/>
                <a:ea typeface="Mukta Light" pitchFamily="34" charset="-122"/>
                <a:cs typeface="Mukta Light" pitchFamily="34" charset="-120"/>
                <a:hlinkClick r:id="rId3" invalidUrl="" action="" tgtFrame="" tooltip="" history="1" highlightClick="0" endSnd="0">
                  <a:extLst>
                    <a:ext uri="{A12FA001-AC4F-418D-AE19-62706E023703}">
                      <ahyp:hlinkClr xmlns:ahyp="http://schemas.microsoft.com/office/drawing/2018/hyperlinkcolor" val="tx"/>
                    </a:ext>
                  </a:extLst>
                </a:hlinkClick>
              </a:rPr>
              <a:t>Git Documentation</a:t>
            </a:r>
            <a:endParaRPr lang="en-US" sz="1400" dirty="0"/>
          </a:p>
        </p:txBody>
      </p:sp>
      <p:sp>
        <p:nvSpPr>
          <p:cNvPr id="10" name="Shape 7"/>
          <p:cNvSpPr/>
          <p:nvPr/>
        </p:nvSpPr>
        <p:spPr>
          <a:xfrm>
            <a:off x="645914" y="4818578"/>
            <a:ext cx="400883" cy="463272"/>
          </a:xfrm>
          <a:prstGeom prst="roundRect">
            <a:avLst>
              <a:gd name="adj" fmla="val 13686"/>
            </a:avLst>
          </a:prstGeom>
          <a:solidFill>
            <a:srgbClr val="4D4D51"/>
          </a:solidFill>
          <a:ln/>
        </p:spPr>
      </p:sp>
      <p:pic>
        <p:nvPicPr>
          <p:cNvPr id="11" name="Image 1" descr="preencoded.png">    </p:cNvPr>
          <p:cNvPicPr>
            <a:picLocks noChangeAspect="1"/>
          </p:cNvPicPr>
          <p:nvPr/>
        </p:nvPicPr>
        <p:blipFill>
          <a:blip r:embed="rId4"/>
          <a:stretch>
            <a:fillRect/>
          </a:stretch>
        </p:blipFill>
        <p:spPr>
          <a:xfrm>
            <a:off x="623649" y="4827389"/>
            <a:ext cx="445532" cy="445532"/>
          </a:xfrm>
          <a:prstGeom prst="rect">
            <a:avLst/>
          </a:prstGeom>
        </p:spPr>
      </p:pic>
      <p:sp>
        <p:nvSpPr>
          <p:cNvPr id="12" name="Text 8"/>
          <p:cNvSpPr/>
          <p:nvPr/>
        </p:nvSpPr>
        <p:spPr>
          <a:xfrm>
            <a:off x="1247299" y="4796314"/>
            <a:ext cx="1980128" cy="247412"/>
          </a:xfrm>
          <a:prstGeom prst="rect">
            <a:avLst/>
          </a:prstGeom>
          <a:noFill/>
          <a:ln/>
        </p:spPr>
        <p:txBody>
          <a:bodyPr wrap="none" lIns="0" tIns="0" rIns="0" bIns="0" rtlCol="0" anchor="t"/>
          <a:lstStyle/>
          <a:p>
            <a:pPr algn="l" indent="0" marL="0">
              <a:lnSpc>
                <a:spcPts val="1900"/>
              </a:lnSpc>
              <a:buNone/>
            </a:pPr>
            <a:r>
              <a:rPr lang="en-US" sz="1550" dirty="0">
                <a:solidFill>
                  <a:srgbClr val="DAD8E9"/>
                </a:solidFill>
                <a:latin typeface="Prompt Medium" pitchFamily="34" charset="0"/>
                <a:ea typeface="Prompt Medium" pitchFamily="34" charset="-122"/>
                <a:cs typeface="Prompt Medium" pitchFamily="34" charset="-120"/>
              </a:rPr>
              <a:t>Student Resources</a:t>
            </a:r>
            <a:endParaRPr lang="en-US" sz="1550" dirty="0"/>
          </a:p>
        </p:txBody>
      </p:sp>
      <p:sp>
        <p:nvSpPr>
          <p:cNvPr id="13" name="Text 9"/>
          <p:cNvSpPr/>
          <p:nvPr/>
        </p:nvSpPr>
        <p:spPr>
          <a:xfrm>
            <a:off x="1247299" y="5150644"/>
            <a:ext cx="12759452" cy="285155"/>
          </a:xfrm>
          <a:prstGeom prst="rect">
            <a:avLst/>
          </a:prstGeom>
          <a:noFill/>
          <a:ln/>
        </p:spPr>
        <p:txBody>
          <a:bodyPr wrap="none" lIns="0" tIns="0" rIns="0" bIns="0" rtlCol="0" anchor="t"/>
          <a:lstStyle/>
          <a:p>
            <a:pPr algn="l" indent="0" marL="0">
              <a:lnSpc>
                <a:spcPts val="2200"/>
              </a:lnSpc>
              <a:buNone/>
            </a:pPr>
            <a:r>
              <a:rPr lang="en-US" sz="1400" dirty="0">
                <a:solidFill>
                  <a:srgbClr val="DAD8E9"/>
                </a:solidFill>
                <a:latin typeface="Mukta Light" pitchFamily="34" charset="0"/>
                <a:ea typeface="Mukta Light" pitchFamily="34" charset="-122"/>
                <a:cs typeface="Mukta Light" pitchFamily="34" charset="-120"/>
              </a:rPr>
              <a:t>Free access to professional tools for educational purposes</a:t>
            </a:r>
            <a:endParaRPr lang="en-US" sz="1400" dirty="0"/>
          </a:p>
        </p:txBody>
      </p:sp>
      <p:sp>
        <p:nvSpPr>
          <p:cNvPr id="14" name="Text 10"/>
          <p:cNvSpPr/>
          <p:nvPr/>
        </p:nvSpPr>
        <p:spPr>
          <a:xfrm>
            <a:off x="1247299" y="5542717"/>
            <a:ext cx="12759452" cy="285155"/>
          </a:xfrm>
          <a:prstGeom prst="rect">
            <a:avLst/>
          </a:prstGeom>
          <a:noFill/>
          <a:ln/>
        </p:spPr>
        <p:txBody>
          <a:bodyPr wrap="none" lIns="0" tIns="0" rIns="0" bIns="0" rtlCol="0" anchor="t"/>
          <a:lstStyle/>
          <a:p>
            <a:pPr algn="l" marL="342900" indent="-342900">
              <a:lnSpc>
                <a:spcPts val="2200"/>
              </a:lnSpc>
              <a:buSzPct val="100000"/>
              <a:buChar char="•"/>
            </a:pPr>
            <a:r>
              <a:rPr lang="en-US" sz="1400" u="sng" dirty="0">
                <a:solidFill>
                  <a:srgbClr val="A95B95"/>
                </a:solidFill>
                <a:latin typeface="Mukta Light" pitchFamily="34" charset="0"/>
                <a:ea typeface="Mukta Light" pitchFamily="34" charset="-122"/>
                <a:cs typeface="Mukta Light" pitchFamily="34" charset="-120"/>
                <a:hlinkClick r:id="rId5" invalidUrl="" action="" tgtFrame="" tooltip="" history="1" highlightClick="0" endSnd="0">
                  <a:extLst>
                    <a:ext uri="{A12FA001-AC4F-418D-AE19-62706E023703}">
                      <ahyp:hlinkClr xmlns:ahyp="http://schemas.microsoft.com/office/drawing/2018/hyperlinkcolor" val="tx"/>
                    </a:ext>
                  </a:extLst>
                </a:hlinkClick>
              </a:rPr>
              <a:t>GitHub Student Developer Pack</a:t>
            </a:r>
            <a:endParaRPr lang="en-US" sz="1400" dirty="0"/>
          </a:p>
        </p:txBody>
      </p:sp>
      <p:pic>
        <p:nvPicPr>
          <p:cNvPr id="15" name="Image 2" descr="preencoded.png">    </p:cNvPr>
          <p:cNvPicPr>
            <a:picLocks noChangeAspect="1"/>
          </p:cNvPicPr>
          <p:nvPr/>
        </p:nvPicPr>
        <p:blipFill>
          <a:blip r:embed="rId6"/>
          <a:stretch>
            <a:fillRect/>
          </a:stretch>
        </p:blipFill>
        <p:spPr>
          <a:xfrm>
            <a:off x="623649" y="6393537"/>
            <a:ext cx="445532" cy="445532"/>
          </a:xfrm>
          <a:prstGeom prst="rect">
            <a:avLst/>
          </a:prstGeom>
        </p:spPr>
      </p:pic>
      <p:sp>
        <p:nvSpPr>
          <p:cNvPr id="16" name="Text 11"/>
          <p:cNvSpPr/>
          <p:nvPr/>
        </p:nvSpPr>
        <p:spPr>
          <a:xfrm>
            <a:off x="1247299" y="6362462"/>
            <a:ext cx="1980128" cy="247412"/>
          </a:xfrm>
          <a:prstGeom prst="rect">
            <a:avLst/>
          </a:prstGeom>
          <a:noFill/>
          <a:ln/>
        </p:spPr>
        <p:txBody>
          <a:bodyPr wrap="none" lIns="0" tIns="0" rIns="0" bIns="0" rtlCol="0" anchor="t"/>
          <a:lstStyle/>
          <a:p>
            <a:pPr algn="l" indent="0" marL="0">
              <a:lnSpc>
                <a:spcPts val="1900"/>
              </a:lnSpc>
              <a:buNone/>
            </a:pPr>
            <a:r>
              <a:rPr lang="en-US" sz="1550" dirty="0">
                <a:solidFill>
                  <a:srgbClr val="DAD8E9"/>
                </a:solidFill>
                <a:latin typeface="Prompt Medium" pitchFamily="34" charset="0"/>
                <a:ea typeface="Prompt Medium" pitchFamily="34" charset="-122"/>
                <a:cs typeface="Prompt Medium" pitchFamily="34" charset="-120"/>
              </a:rPr>
              <a:t>Tutorial Videos</a:t>
            </a:r>
            <a:endParaRPr lang="en-US" sz="1550" dirty="0"/>
          </a:p>
        </p:txBody>
      </p:sp>
      <p:sp>
        <p:nvSpPr>
          <p:cNvPr id="17" name="Text 12"/>
          <p:cNvSpPr/>
          <p:nvPr/>
        </p:nvSpPr>
        <p:spPr>
          <a:xfrm>
            <a:off x="1247299" y="6716792"/>
            <a:ext cx="12759452" cy="285155"/>
          </a:xfrm>
          <a:prstGeom prst="rect">
            <a:avLst/>
          </a:prstGeom>
          <a:noFill/>
          <a:ln/>
        </p:spPr>
        <p:txBody>
          <a:bodyPr wrap="none" lIns="0" tIns="0" rIns="0" bIns="0" rtlCol="0" anchor="t"/>
          <a:lstStyle/>
          <a:p>
            <a:pPr algn="l" indent="0" marL="0">
              <a:lnSpc>
                <a:spcPts val="2200"/>
              </a:lnSpc>
              <a:buNone/>
            </a:pPr>
            <a:r>
              <a:rPr lang="en-US" sz="1400" dirty="0">
                <a:solidFill>
                  <a:srgbClr val="DAD8E9"/>
                </a:solidFill>
                <a:latin typeface="Mukta Light" pitchFamily="34" charset="0"/>
                <a:ea typeface="Mukta Light" pitchFamily="34" charset="-122"/>
                <a:cs typeface="Mukta Light" pitchFamily="34" charset="-120"/>
              </a:rPr>
              <a:t>Visual learning resources for Git and GitKraken</a:t>
            </a:r>
            <a:endParaRPr lang="en-US" sz="1400" dirty="0"/>
          </a:p>
        </p:txBody>
      </p:sp>
      <p:sp>
        <p:nvSpPr>
          <p:cNvPr id="18" name="Text 13"/>
          <p:cNvSpPr/>
          <p:nvPr/>
        </p:nvSpPr>
        <p:spPr>
          <a:xfrm>
            <a:off x="1247299" y="7108865"/>
            <a:ext cx="12759452" cy="285155"/>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DAD8E9"/>
                </a:solidFill>
                <a:latin typeface="Mukta Light" pitchFamily="34" charset="0"/>
                <a:ea typeface="Mukta Light" pitchFamily="34" charset="-122"/>
                <a:cs typeface="Mukta Light" pitchFamily="34" charset="-120"/>
              </a:rPr>
              <a:t>GitKraken YouTube channel</a:t>
            </a:r>
            <a:endParaRPr lang="en-US" sz="1400" dirty="0"/>
          </a:p>
        </p:txBody>
      </p:sp>
      <p:sp>
        <p:nvSpPr>
          <p:cNvPr id="19" name="Text 14"/>
          <p:cNvSpPr/>
          <p:nvPr/>
        </p:nvSpPr>
        <p:spPr>
          <a:xfrm>
            <a:off x="1247299" y="7456289"/>
            <a:ext cx="12759452" cy="285155"/>
          </a:xfrm>
          <a:prstGeom prst="rect">
            <a:avLst/>
          </a:prstGeom>
          <a:noFill/>
          <a:ln/>
        </p:spPr>
        <p:txBody>
          <a:bodyPr wrap="none" lIns="0" tIns="0" rIns="0" bIns="0" rtlCol="0" anchor="t"/>
          <a:lstStyle/>
          <a:p>
            <a:pPr algn="l" marL="342900" indent="-342900">
              <a:lnSpc>
                <a:spcPts val="2200"/>
              </a:lnSpc>
              <a:buSzPct val="100000"/>
              <a:buChar char="•"/>
            </a:pPr>
            <a:r>
              <a:rPr lang="en-US" sz="1400" dirty="0">
                <a:solidFill>
                  <a:srgbClr val="DAD8E9"/>
                </a:solidFill>
                <a:latin typeface="Mukta Light" pitchFamily="34" charset="0"/>
                <a:ea typeface="Mukta Light" pitchFamily="34" charset="-122"/>
                <a:cs typeface="Mukta Light" pitchFamily="34" charset="-120"/>
              </a:rPr>
              <a:t>Git tutorial series</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34854" y="743069"/>
            <a:ext cx="7095768" cy="583168"/>
          </a:xfrm>
          <a:prstGeom prst="rect">
            <a:avLst/>
          </a:prstGeom>
          <a:noFill/>
          <a:ln/>
        </p:spPr>
        <p:txBody>
          <a:bodyPr wrap="none" lIns="0" tIns="0" rIns="0" bIns="0" rtlCol="0" anchor="t"/>
          <a:lstStyle/>
          <a:p>
            <a:pPr algn="l" indent="0" marL="0">
              <a:lnSpc>
                <a:spcPts val="4550"/>
              </a:lnSpc>
              <a:buNone/>
            </a:pPr>
            <a:r>
              <a:rPr lang="en-US" sz="3650" dirty="0">
                <a:solidFill>
                  <a:srgbClr val="C6BFEE"/>
                </a:solidFill>
                <a:latin typeface="Prompt Medium" pitchFamily="34" charset="0"/>
                <a:ea typeface="Prompt Medium" pitchFamily="34" charset="-122"/>
                <a:cs typeface="Prompt Medium" pitchFamily="34" charset="-120"/>
              </a:rPr>
              <a:t>Git GUI Tools: Git-GUI Overview</a:t>
            </a:r>
            <a:endParaRPr lang="en-US" sz="3650" dirty="0"/>
          </a:p>
        </p:txBody>
      </p:sp>
      <p:sp>
        <p:nvSpPr>
          <p:cNvPr id="3" name="Text 1"/>
          <p:cNvSpPr/>
          <p:nvPr/>
        </p:nvSpPr>
        <p:spPr>
          <a:xfrm>
            <a:off x="734854" y="1746171"/>
            <a:ext cx="13160693" cy="671989"/>
          </a:xfrm>
          <a:prstGeom prst="rect">
            <a:avLst/>
          </a:prstGeom>
          <a:noFill/>
          <a:ln/>
        </p:spPr>
        <p:txBody>
          <a:bodyPr wrap="square" lIns="0" tIns="0" rIns="0" bIns="0" rtlCol="0" anchor="t"/>
          <a:lstStyle/>
          <a:p>
            <a:pPr algn="l" indent="0" marL="0">
              <a:lnSpc>
                <a:spcPts val="2600"/>
              </a:lnSpc>
              <a:buNone/>
            </a:pPr>
            <a:r>
              <a:rPr lang="en-US" sz="1650" dirty="0">
                <a:solidFill>
                  <a:srgbClr val="DAD8E9"/>
                </a:solidFill>
                <a:latin typeface="Mukta Light" pitchFamily="34" charset="0"/>
                <a:ea typeface="Mukta Light" pitchFamily="34" charset="-122"/>
                <a:cs typeface="Mukta Light" pitchFamily="34" charset="-120"/>
              </a:rPr>
              <a:t>Git-GUI is a lightweight graphical tool bundled directly with the Git distribution. It's specifically designed to simplify staging and committing operations, providing an intuitive interface for managing changes to your repository.</a:t>
            </a:r>
            <a:endParaRPr lang="en-US" sz="1650" dirty="0"/>
          </a:p>
        </p:txBody>
      </p:sp>
      <p:sp>
        <p:nvSpPr>
          <p:cNvPr id="4" name="Text 2"/>
          <p:cNvSpPr/>
          <p:nvPr/>
        </p:nvSpPr>
        <p:spPr>
          <a:xfrm>
            <a:off x="734854" y="2654379"/>
            <a:ext cx="13160693" cy="671989"/>
          </a:xfrm>
          <a:prstGeom prst="rect">
            <a:avLst/>
          </a:prstGeom>
          <a:noFill/>
          <a:ln/>
        </p:spPr>
        <p:txBody>
          <a:bodyPr wrap="square" lIns="0" tIns="0" rIns="0" bIns="0" rtlCol="0" anchor="t"/>
          <a:lstStyle/>
          <a:p>
            <a:pPr algn="l" indent="0" marL="0">
              <a:lnSpc>
                <a:spcPts val="2600"/>
              </a:lnSpc>
              <a:buNone/>
            </a:pPr>
            <a:r>
              <a:rPr lang="en-US" sz="1650" dirty="0">
                <a:solidFill>
                  <a:srgbClr val="DAD8E9"/>
                </a:solidFill>
                <a:latin typeface="Mukta Light" pitchFamily="34" charset="0"/>
                <a:ea typeface="Mukta Light" pitchFamily="34" charset="-122"/>
                <a:cs typeface="Mukta Light" pitchFamily="34" charset="-120"/>
              </a:rPr>
              <a:t>This native Git tool offers several key features including visualization of modified and untracked files, granular selection of file sections for staging (partial staging), and creation of commits with support for multiline messages. It also provides a quick preview of changes before committing.</a:t>
            </a:r>
            <a:endParaRPr lang="en-US" sz="1650" dirty="0"/>
          </a:p>
        </p:txBody>
      </p:sp>
      <p:sp>
        <p:nvSpPr>
          <p:cNvPr id="5" name="Text 3"/>
          <p:cNvSpPr/>
          <p:nvPr/>
        </p:nvSpPr>
        <p:spPr>
          <a:xfrm>
            <a:off x="734854" y="3562588"/>
            <a:ext cx="13160693" cy="671989"/>
          </a:xfrm>
          <a:prstGeom prst="rect">
            <a:avLst/>
          </a:prstGeom>
          <a:noFill/>
          <a:ln/>
        </p:spPr>
        <p:txBody>
          <a:bodyPr wrap="square" lIns="0" tIns="0" rIns="0" bIns="0" rtlCol="0" anchor="t"/>
          <a:lstStyle/>
          <a:p>
            <a:pPr algn="l" indent="0" marL="0">
              <a:lnSpc>
                <a:spcPts val="2600"/>
              </a:lnSpc>
              <a:buNone/>
            </a:pPr>
            <a:r>
              <a:rPr lang="en-US" sz="1650" dirty="0">
                <a:solidFill>
                  <a:srgbClr val="DAD8E9"/>
                </a:solidFill>
                <a:latin typeface="Mukta Light" pitchFamily="34" charset="0"/>
                <a:ea typeface="Mukta Light" pitchFamily="34" charset="-122"/>
                <a:cs typeface="Mukta Light" pitchFamily="34" charset="-120"/>
              </a:rPr>
              <a:t>Launching Git-GUI is straightforward: open a terminal, navigate to your local Git repository, and execute the command "git gui". Advanced launch options include "git gui citool" to directly open the commit interface and "git gui blame" for the blame tool.</a:t>
            </a:r>
            <a:endParaRPr lang="en-US" sz="1650" dirty="0"/>
          </a:p>
        </p:txBody>
      </p:sp>
      <p:sp>
        <p:nvSpPr>
          <p:cNvPr id="6" name="Shape 4"/>
          <p:cNvSpPr/>
          <p:nvPr/>
        </p:nvSpPr>
        <p:spPr>
          <a:xfrm>
            <a:off x="734854" y="4470797"/>
            <a:ext cx="4246959" cy="3015615"/>
          </a:xfrm>
          <a:prstGeom prst="roundRect">
            <a:avLst>
              <a:gd name="adj" fmla="val 2925"/>
            </a:avLst>
          </a:prstGeom>
          <a:solidFill>
            <a:srgbClr val="542C49"/>
          </a:solidFill>
          <a:ln w="7620">
            <a:solidFill>
              <a:srgbClr val="6D4562"/>
            </a:solidFill>
            <a:prstDash val="solid"/>
          </a:ln>
        </p:spPr>
      </p:sp>
      <p:sp>
        <p:nvSpPr>
          <p:cNvPr id="7" name="Text 5"/>
          <p:cNvSpPr/>
          <p:nvPr/>
        </p:nvSpPr>
        <p:spPr>
          <a:xfrm>
            <a:off x="952381" y="4688324"/>
            <a:ext cx="2333149" cy="291703"/>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Main Features</a:t>
            </a:r>
            <a:endParaRPr lang="en-US" sz="1800" dirty="0"/>
          </a:p>
        </p:txBody>
      </p:sp>
      <p:sp>
        <p:nvSpPr>
          <p:cNvPr id="8" name="Text 6"/>
          <p:cNvSpPr/>
          <p:nvPr/>
        </p:nvSpPr>
        <p:spPr>
          <a:xfrm>
            <a:off x="952381" y="5105995"/>
            <a:ext cx="3811905" cy="671989"/>
          </a:xfrm>
          <a:prstGeom prst="rect">
            <a:avLst/>
          </a:prstGeom>
          <a:noFill/>
          <a:ln/>
        </p:spPr>
        <p:txBody>
          <a:bodyPr wrap="square" lIns="0" tIns="0" rIns="0" bIns="0" rtlCol="0" anchor="t"/>
          <a:lstStyle/>
          <a:p>
            <a:pPr algn="l" marL="342900" indent="-342900">
              <a:lnSpc>
                <a:spcPts val="2600"/>
              </a:lnSpc>
              <a:buSzPct val="100000"/>
              <a:buChar char="•"/>
            </a:pPr>
            <a:r>
              <a:rPr lang="en-US" sz="1650" dirty="0">
                <a:solidFill>
                  <a:srgbClr val="DAD8E9"/>
                </a:solidFill>
                <a:latin typeface="Mukta Light" pitchFamily="34" charset="0"/>
                <a:ea typeface="Mukta Light" pitchFamily="34" charset="-122"/>
                <a:cs typeface="Mukta Light" pitchFamily="34" charset="-120"/>
              </a:rPr>
              <a:t>Interface dedicated to staging and committing changes</a:t>
            </a:r>
            <a:endParaRPr lang="en-US" sz="1650" dirty="0"/>
          </a:p>
        </p:txBody>
      </p:sp>
      <p:sp>
        <p:nvSpPr>
          <p:cNvPr id="9" name="Text 7"/>
          <p:cNvSpPr/>
          <p:nvPr/>
        </p:nvSpPr>
        <p:spPr>
          <a:xfrm>
            <a:off x="952381" y="5851446"/>
            <a:ext cx="3811905" cy="671989"/>
          </a:xfrm>
          <a:prstGeom prst="rect">
            <a:avLst/>
          </a:prstGeom>
          <a:noFill/>
          <a:ln/>
        </p:spPr>
        <p:txBody>
          <a:bodyPr wrap="square" lIns="0" tIns="0" rIns="0" bIns="0" rtlCol="0" anchor="t"/>
          <a:lstStyle/>
          <a:p>
            <a:pPr algn="l" marL="342900" indent="-342900">
              <a:lnSpc>
                <a:spcPts val="2600"/>
              </a:lnSpc>
              <a:buSzPct val="100000"/>
              <a:buChar char="•"/>
            </a:pPr>
            <a:r>
              <a:rPr lang="en-US" sz="1650" dirty="0">
                <a:solidFill>
                  <a:srgbClr val="DAD8E9"/>
                </a:solidFill>
                <a:latin typeface="Mukta Light" pitchFamily="34" charset="0"/>
                <a:ea typeface="Mukta Light" pitchFamily="34" charset="-122"/>
                <a:cs typeface="Mukta Light" pitchFamily="34" charset="-120"/>
              </a:rPr>
              <a:t>Visualization of modified and untracked files</a:t>
            </a:r>
            <a:endParaRPr lang="en-US" sz="1650" dirty="0"/>
          </a:p>
        </p:txBody>
      </p:sp>
      <p:sp>
        <p:nvSpPr>
          <p:cNvPr id="10" name="Text 8"/>
          <p:cNvSpPr/>
          <p:nvPr/>
        </p:nvSpPr>
        <p:spPr>
          <a:xfrm>
            <a:off x="952381" y="6596896"/>
            <a:ext cx="3811905" cy="671989"/>
          </a:xfrm>
          <a:prstGeom prst="rect">
            <a:avLst/>
          </a:prstGeom>
          <a:noFill/>
          <a:ln/>
        </p:spPr>
        <p:txBody>
          <a:bodyPr wrap="square" lIns="0" tIns="0" rIns="0" bIns="0" rtlCol="0" anchor="t"/>
          <a:lstStyle/>
          <a:p>
            <a:pPr algn="l" marL="342900" indent="-342900">
              <a:lnSpc>
                <a:spcPts val="2600"/>
              </a:lnSpc>
              <a:buSzPct val="100000"/>
              <a:buChar char="•"/>
            </a:pPr>
            <a:r>
              <a:rPr lang="en-US" sz="1650" dirty="0">
                <a:solidFill>
                  <a:srgbClr val="DAD8E9"/>
                </a:solidFill>
                <a:latin typeface="Mukta Light" pitchFamily="34" charset="0"/>
                <a:ea typeface="Mukta Light" pitchFamily="34" charset="-122"/>
                <a:cs typeface="Mukta Light" pitchFamily="34" charset="-120"/>
              </a:rPr>
              <a:t>Granular selection of file sections for staging</a:t>
            </a:r>
            <a:endParaRPr lang="en-US" sz="1650" dirty="0"/>
          </a:p>
        </p:txBody>
      </p:sp>
      <p:sp>
        <p:nvSpPr>
          <p:cNvPr id="11" name="Shape 9"/>
          <p:cNvSpPr/>
          <p:nvPr/>
        </p:nvSpPr>
        <p:spPr>
          <a:xfrm>
            <a:off x="5191720" y="4470797"/>
            <a:ext cx="4246959" cy="3015615"/>
          </a:xfrm>
          <a:prstGeom prst="roundRect">
            <a:avLst>
              <a:gd name="adj" fmla="val 2925"/>
            </a:avLst>
          </a:prstGeom>
          <a:solidFill>
            <a:srgbClr val="542C49"/>
          </a:solidFill>
          <a:ln w="7620">
            <a:solidFill>
              <a:srgbClr val="6D4562"/>
            </a:solidFill>
            <a:prstDash val="solid"/>
          </a:ln>
        </p:spPr>
      </p:sp>
      <p:sp>
        <p:nvSpPr>
          <p:cNvPr id="12" name="Text 10"/>
          <p:cNvSpPr/>
          <p:nvPr/>
        </p:nvSpPr>
        <p:spPr>
          <a:xfrm>
            <a:off x="5409248" y="4688324"/>
            <a:ext cx="2333149" cy="291703"/>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Launch Options</a:t>
            </a:r>
            <a:endParaRPr lang="en-US" sz="1800" dirty="0"/>
          </a:p>
        </p:txBody>
      </p:sp>
      <p:sp>
        <p:nvSpPr>
          <p:cNvPr id="13" name="Text 11"/>
          <p:cNvSpPr/>
          <p:nvPr/>
        </p:nvSpPr>
        <p:spPr>
          <a:xfrm>
            <a:off x="5409248" y="5105995"/>
            <a:ext cx="3811905" cy="335994"/>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DAD8E9"/>
                </a:solidFill>
                <a:latin typeface="Mukta Light" pitchFamily="34" charset="0"/>
                <a:ea typeface="Mukta Light" pitchFamily="34" charset="-122"/>
                <a:cs typeface="Mukta Light" pitchFamily="34" charset="-120"/>
              </a:rPr>
              <a:t>git gui: Standard interface</a:t>
            </a:r>
            <a:endParaRPr lang="en-US" sz="1650" dirty="0"/>
          </a:p>
        </p:txBody>
      </p:sp>
      <p:sp>
        <p:nvSpPr>
          <p:cNvPr id="14" name="Text 12"/>
          <p:cNvSpPr/>
          <p:nvPr/>
        </p:nvSpPr>
        <p:spPr>
          <a:xfrm>
            <a:off x="5409248" y="5515451"/>
            <a:ext cx="3811905" cy="335994"/>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DAD8E9"/>
                </a:solidFill>
                <a:latin typeface="Mukta Light" pitchFamily="34" charset="0"/>
                <a:ea typeface="Mukta Light" pitchFamily="34" charset="-122"/>
                <a:cs typeface="Mukta Light" pitchFamily="34" charset="-120"/>
              </a:rPr>
              <a:t>git gui citool: Direct commit interface</a:t>
            </a:r>
            <a:endParaRPr lang="en-US" sz="1650" dirty="0"/>
          </a:p>
        </p:txBody>
      </p:sp>
      <p:sp>
        <p:nvSpPr>
          <p:cNvPr id="15" name="Text 13"/>
          <p:cNvSpPr/>
          <p:nvPr/>
        </p:nvSpPr>
        <p:spPr>
          <a:xfrm>
            <a:off x="5409248" y="5924907"/>
            <a:ext cx="3811905" cy="335994"/>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DAD8E9"/>
                </a:solidFill>
                <a:latin typeface="Mukta Light" pitchFamily="34" charset="0"/>
                <a:ea typeface="Mukta Light" pitchFamily="34" charset="-122"/>
                <a:cs typeface="Mukta Light" pitchFamily="34" charset="-120"/>
              </a:rPr>
              <a:t>git gui blame: File blame tool</a:t>
            </a:r>
            <a:endParaRPr lang="en-US" sz="1650" dirty="0"/>
          </a:p>
        </p:txBody>
      </p:sp>
      <p:sp>
        <p:nvSpPr>
          <p:cNvPr id="16" name="Shape 14"/>
          <p:cNvSpPr/>
          <p:nvPr/>
        </p:nvSpPr>
        <p:spPr>
          <a:xfrm>
            <a:off x="9648587" y="4470797"/>
            <a:ext cx="4246959" cy="3015615"/>
          </a:xfrm>
          <a:prstGeom prst="roundRect">
            <a:avLst>
              <a:gd name="adj" fmla="val 2925"/>
            </a:avLst>
          </a:prstGeom>
          <a:solidFill>
            <a:srgbClr val="542C49"/>
          </a:solidFill>
          <a:ln w="7620">
            <a:solidFill>
              <a:srgbClr val="6D4562"/>
            </a:solidFill>
            <a:prstDash val="solid"/>
          </a:ln>
        </p:spPr>
      </p:sp>
      <p:sp>
        <p:nvSpPr>
          <p:cNvPr id="17" name="Text 15"/>
          <p:cNvSpPr/>
          <p:nvPr/>
        </p:nvSpPr>
        <p:spPr>
          <a:xfrm>
            <a:off x="9866114" y="4688324"/>
            <a:ext cx="2333149" cy="291703"/>
          </a:xfrm>
          <a:prstGeom prst="rect">
            <a:avLst/>
          </a:prstGeom>
          <a:noFill/>
          <a:ln/>
        </p:spPr>
        <p:txBody>
          <a:bodyPr wrap="none" lIns="0" tIns="0" rIns="0" bIns="0" rtlCol="0" anchor="t"/>
          <a:lstStyle/>
          <a:p>
            <a:pPr algn="l" indent="0" marL="0">
              <a:lnSpc>
                <a:spcPts val="2250"/>
              </a:lnSpc>
              <a:buNone/>
            </a:pPr>
            <a:r>
              <a:rPr lang="en-US" sz="1800" dirty="0">
                <a:solidFill>
                  <a:srgbClr val="DAD8E9"/>
                </a:solidFill>
                <a:latin typeface="Prompt Medium" pitchFamily="34" charset="0"/>
                <a:ea typeface="Prompt Medium" pitchFamily="34" charset="-122"/>
                <a:cs typeface="Prompt Medium" pitchFamily="34" charset="-120"/>
              </a:rPr>
              <a:t>Advantages</a:t>
            </a:r>
            <a:endParaRPr lang="en-US" sz="1800" dirty="0"/>
          </a:p>
        </p:txBody>
      </p:sp>
      <p:sp>
        <p:nvSpPr>
          <p:cNvPr id="18" name="Text 16"/>
          <p:cNvSpPr/>
          <p:nvPr/>
        </p:nvSpPr>
        <p:spPr>
          <a:xfrm>
            <a:off x="9866114" y="5105995"/>
            <a:ext cx="3811905" cy="335994"/>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DAD8E9"/>
                </a:solidFill>
                <a:latin typeface="Mukta Light" pitchFamily="34" charset="0"/>
                <a:ea typeface="Mukta Light" pitchFamily="34" charset="-122"/>
                <a:cs typeface="Mukta Light" pitchFamily="34" charset="-120"/>
              </a:rPr>
              <a:t>Lightweight alternative to complex GUIs</a:t>
            </a:r>
            <a:endParaRPr lang="en-US" sz="1650" dirty="0"/>
          </a:p>
        </p:txBody>
      </p:sp>
      <p:sp>
        <p:nvSpPr>
          <p:cNvPr id="19" name="Text 17"/>
          <p:cNvSpPr/>
          <p:nvPr/>
        </p:nvSpPr>
        <p:spPr>
          <a:xfrm>
            <a:off x="9866114" y="5515451"/>
            <a:ext cx="3811905" cy="335994"/>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DAD8E9"/>
                </a:solidFill>
                <a:latin typeface="Mukta Light" pitchFamily="34" charset="0"/>
                <a:ea typeface="Mukta Light" pitchFamily="34" charset="-122"/>
                <a:cs typeface="Mukta Light" pitchFamily="34" charset="-120"/>
              </a:rPr>
              <a:t>Native Git solution</a:t>
            </a:r>
            <a:endParaRPr lang="en-US" sz="1650" dirty="0"/>
          </a:p>
        </p:txBody>
      </p:sp>
      <p:sp>
        <p:nvSpPr>
          <p:cNvPr id="20" name="Text 18"/>
          <p:cNvSpPr/>
          <p:nvPr/>
        </p:nvSpPr>
        <p:spPr>
          <a:xfrm>
            <a:off x="9866114" y="5924907"/>
            <a:ext cx="3811905" cy="335994"/>
          </a:xfrm>
          <a:prstGeom prst="rect">
            <a:avLst/>
          </a:prstGeom>
          <a:noFill/>
          <a:ln/>
        </p:spPr>
        <p:txBody>
          <a:bodyPr wrap="none" lIns="0" tIns="0" rIns="0" bIns="0" rtlCol="0" anchor="t"/>
          <a:lstStyle/>
          <a:p>
            <a:pPr algn="l" marL="342900" indent="-342900">
              <a:lnSpc>
                <a:spcPts val="2600"/>
              </a:lnSpc>
              <a:buSzPct val="100000"/>
              <a:buChar char="•"/>
            </a:pPr>
            <a:r>
              <a:rPr lang="en-US" sz="1650" dirty="0">
                <a:solidFill>
                  <a:srgbClr val="DAD8E9"/>
                </a:solidFill>
                <a:latin typeface="Mukta Light" pitchFamily="34" charset="0"/>
                <a:ea typeface="Mukta Light" pitchFamily="34" charset="-122"/>
                <a:cs typeface="Mukta Light" pitchFamily="34" charset="-120"/>
              </a:rPr>
              <a:t>Ideal for basic Git operations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03540" y="554474"/>
            <a:ext cx="10061972" cy="558403"/>
          </a:xfrm>
          <a:prstGeom prst="rect">
            <a:avLst/>
          </a:prstGeom>
          <a:noFill/>
          <a:ln/>
        </p:spPr>
        <p:txBody>
          <a:bodyPr wrap="none" lIns="0" tIns="0" rIns="0" bIns="0" rtlCol="0" anchor="t"/>
          <a:lstStyle/>
          <a:p>
            <a:pPr algn="l" indent="0" marL="0">
              <a:lnSpc>
                <a:spcPts val="4350"/>
              </a:lnSpc>
              <a:buNone/>
            </a:pPr>
            <a:r>
              <a:rPr lang="en-US" sz="3500" dirty="0">
                <a:solidFill>
                  <a:srgbClr val="C6BFEE"/>
                </a:solidFill>
                <a:latin typeface="Prompt Medium" pitchFamily="34" charset="0"/>
                <a:ea typeface="Prompt Medium" pitchFamily="34" charset="-122"/>
                <a:cs typeface="Prompt Medium" pitchFamily="34" charset="-120"/>
              </a:rPr>
              <a:t>Choosing GitKraken: Installation and Rationale</a:t>
            </a:r>
            <a:endParaRPr lang="en-US" sz="3500" dirty="0"/>
          </a:p>
        </p:txBody>
      </p:sp>
      <p:sp>
        <p:nvSpPr>
          <p:cNvPr id="3" name="Text 1"/>
          <p:cNvSpPr/>
          <p:nvPr/>
        </p:nvSpPr>
        <p:spPr>
          <a:xfrm>
            <a:off x="703540" y="1514832"/>
            <a:ext cx="13223319" cy="642938"/>
          </a:xfrm>
          <a:prstGeom prst="rect">
            <a:avLst/>
          </a:prstGeom>
          <a:noFill/>
          <a:ln/>
        </p:spPr>
        <p:txBody>
          <a:bodyPr wrap="square" lIns="0" tIns="0" rIns="0" bIns="0" rtlCol="0" anchor="t"/>
          <a:lstStyle/>
          <a:p>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After evaluating various Git GUI tools, GitKraken emerged as the preferred choice for several compelling reasons. Its popularity and high ratings in the developer community, combined with its modern and intuitive interface, make it particularly effective for visualizing branches and repository history.</a:t>
            </a:r>
            <a:endParaRPr lang="en-US" sz="1550" dirty="0"/>
          </a:p>
        </p:txBody>
      </p:sp>
      <p:sp>
        <p:nvSpPr>
          <p:cNvPr id="4" name="Text 2"/>
          <p:cNvSpPr/>
          <p:nvPr/>
        </p:nvSpPr>
        <p:spPr>
          <a:xfrm>
            <a:off x="703540" y="2383869"/>
            <a:ext cx="13223319" cy="642938"/>
          </a:xfrm>
          <a:prstGeom prst="rect">
            <a:avLst/>
          </a:prstGeom>
          <a:noFill/>
          <a:ln/>
        </p:spPr>
        <p:txBody>
          <a:bodyPr wrap="square" lIns="0" tIns="0" rIns="0" bIns="0" rtlCol="0" anchor="t"/>
          <a:lstStyle/>
          <a:p>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A significant advantage for students is free access to the Pro version through the GitHub Student Developer Pack, unlocking premium features at no cost. Additionally, GitKraken's cross-platform compatibility ensures seamless collaboration across Windows, macOS, and Linux environments.</a:t>
            </a:r>
            <a:endParaRPr lang="en-US" sz="1550" dirty="0"/>
          </a:p>
        </p:txBody>
      </p:sp>
      <p:sp>
        <p:nvSpPr>
          <p:cNvPr id="5" name="Shape 3"/>
          <p:cNvSpPr/>
          <p:nvPr/>
        </p:nvSpPr>
        <p:spPr>
          <a:xfrm>
            <a:off x="7303770" y="3252907"/>
            <a:ext cx="22860" cy="4422100"/>
          </a:xfrm>
          <a:prstGeom prst="roundRect">
            <a:avLst>
              <a:gd name="adj" fmla="val 369327"/>
            </a:avLst>
          </a:prstGeom>
          <a:solidFill>
            <a:srgbClr val="6D4562"/>
          </a:solidFill>
          <a:ln/>
        </p:spPr>
      </p:sp>
      <p:sp>
        <p:nvSpPr>
          <p:cNvPr id="6" name="Shape 4"/>
          <p:cNvSpPr/>
          <p:nvPr/>
        </p:nvSpPr>
        <p:spPr>
          <a:xfrm>
            <a:off x="6508909" y="3693676"/>
            <a:ext cx="603052" cy="22860"/>
          </a:xfrm>
          <a:prstGeom prst="roundRect">
            <a:avLst>
              <a:gd name="adj" fmla="val 369327"/>
            </a:avLst>
          </a:prstGeom>
          <a:solidFill>
            <a:srgbClr val="6D4562"/>
          </a:solidFill>
          <a:ln/>
        </p:spPr>
      </p:sp>
      <p:sp>
        <p:nvSpPr>
          <p:cNvPr id="7" name="Shape 5"/>
          <p:cNvSpPr/>
          <p:nvPr/>
        </p:nvSpPr>
        <p:spPr>
          <a:xfrm>
            <a:off x="7089100" y="3479006"/>
            <a:ext cx="452199" cy="452199"/>
          </a:xfrm>
          <a:prstGeom prst="roundRect">
            <a:avLst>
              <a:gd name="adj" fmla="val 18671"/>
            </a:avLst>
          </a:prstGeom>
          <a:solidFill>
            <a:srgbClr val="542C49"/>
          </a:solidFill>
          <a:ln w="7620">
            <a:solidFill>
              <a:srgbClr val="6D4562"/>
            </a:solidFill>
            <a:prstDash val="solid"/>
          </a:ln>
        </p:spPr>
      </p:sp>
      <p:pic>
        <p:nvPicPr>
          <p:cNvPr id="8" name="Image 0" descr="preencoded.png">    </p:cNvPr>
          <p:cNvPicPr>
            <a:picLocks noChangeAspect="1"/>
          </p:cNvPicPr>
          <p:nvPr/>
        </p:nvPicPr>
        <p:blipFill>
          <a:blip r:embed="rId1"/>
          <a:stretch>
            <a:fillRect/>
          </a:stretch>
        </p:blipFill>
        <p:spPr>
          <a:xfrm>
            <a:off x="7181195" y="3537645"/>
            <a:ext cx="268010" cy="334923"/>
          </a:xfrm>
          <a:prstGeom prst="rect">
            <a:avLst/>
          </a:prstGeom>
        </p:spPr>
      </p:pic>
      <p:sp>
        <p:nvSpPr>
          <p:cNvPr id="9" name="Text 6"/>
          <p:cNvSpPr/>
          <p:nvPr/>
        </p:nvSpPr>
        <p:spPr>
          <a:xfrm>
            <a:off x="3074908" y="3453884"/>
            <a:ext cx="3235285" cy="279202"/>
          </a:xfrm>
          <a:prstGeom prst="rect">
            <a:avLst/>
          </a:prstGeom>
          <a:noFill/>
          <a:ln/>
        </p:spPr>
        <p:txBody>
          <a:bodyPr wrap="none" lIns="0" tIns="0" rIns="0" bIns="0" rtlCol="0" anchor="t"/>
          <a:lstStyle/>
          <a:p>
            <a:pPr algn="r" indent="0" marL="0">
              <a:lnSpc>
                <a:spcPts val="2150"/>
              </a:lnSpc>
              <a:buNone/>
            </a:pPr>
            <a:r>
              <a:rPr lang="en-US" sz="1750" dirty="0">
                <a:solidFill>
                  <a:srgbClr val="DAD8E9"/>
                </a:solidFill>
                <a:latin typeface="Prompt Medium" pitchFamily="34" charset="0"/>
                <a:ea typeface="Prompt Medium" pitchFamily="34" charset="-122"/>
                <a:cs typeface="Prompt Medium" pitchFamily="34" charset="-120"/>
              </a:rPr>
              <a:t>Activate GitHub Student Pack</a:t>
            </a:r>
            <a:endParaRPr lang="en-US" sz="1750" dirty="0"/>
          </a:p>
        </p:txBody>
      </p:sp>
      <p:sp>
        <p:nvSpPr>
          <p:cNvPr id="10" name="Text 7"/>
          <p:cNvSpPr/>
          <p:nvPr/>
        </p:nvSpPr>
        <p:spPr>
          <a:xfrm>
            <a:off x="703540" y="3853696"/>
            <a:ext cx="5606653" cy="321469"/>
          </a:xfrm>
          <a:prstGeom prst="rect">
            <a:avLst/>
          </a:prstGeom>
          <a:noFill/>
          <a:ln/>
        </p:spPr>
        <p:txBody>
          <a:bodyPr wrap="none" lIns="0" tIns="0" rIns="0" bIns="0" rtlCol="0" anchor="t"/>
          <a:lstStyle/>
          <a:p>
            <a:pPr algn="r"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Visit education.github.com to activate the student benefits</a:t>
            </a:r>
            <a:endParaRPr lang="en-US" sz="1550" dirty="0"/>
          </a:p>
        </p:txBody>
      </p:sp>
      <p:sp>
        <p:nvSpPr>
          <p:cNvPr id="11" name="Shape 8"/>
          <p:cNvSpPr/>
          <p:nvPr/>
        </p:nvSpPr>
        <p:spPr>
          <a:xfrm>
            <a:off x="7518440" y="4698683"/>
            <a:ext cx="603052" cy="22860"/>
          </a:xfrm>
          <a:prstGeom prst="roundRect">
            <a:avLst>
              <a:gd name="adj" fmla="val 369327"/>
            </a:avLst>
          </a:prstGeom>
          <a:solidFill>
            <a:srgbClr val="6D4562"/>
          </a:solidFill>
          <a:ln/>
        </p:spPr>
      </p:sp>
      <p:sp>
        <p:nvSpPr>
          <p:cNvPr id="12" name="Shape 9"/>
          <p:cNvSpPr/>
          <p:nvPr/>
        </p:nvSpPr>
        <p:spPr>
          <a:xfrm>
            <a:off x="7089100" y="4484013"/>
            <a:ext cx="452199" cy="452199"/>
          </a:xfrm>
          <a:prstGeom prst="roundRect">
            <a:avLst>
              <a:gd name="adj" fmla="val 18671"/>
            </a:avLst>
          </a:prstGeom>
          <a:solidFill>
            <a:srgbClr val="542C49"/>
          </a:solidFill>
          <a:ln w="7620">
            <a:solidFill>
              <a:srgbClr val="6D4562"/>
            </a:solidFill>
            <a:prstDash val="solid"/>
          </a:ln>
        </p:spPr>
      </p:sp>
      <p:pic>
        <p:nvPicPr>
          <p:cNvPr id="13" name="Image 1" descr="preencoded.png">    </p:cNvPr>
          <p:cNvPicPr>
            <a:picLocks noChangeAspect="1"/>
          </p:cNvPicPr>
          <p:nvPr/>
        </p:nvPicPr>
        <p:blipFill>
          <a:blip r:embed="rId2"/>
          <a:stretch>
            <a:fillRect/>
          </a:stretch>
        </p:blipFill>
        <p:spPr>
          <a:xfrm>
            <a:off x="7181195" y="4542651"/>
            <a:ext cx="268010" cy="334923"/>
          </a:xfrm>
          <a:prstGeom prst="rect">
            <a:avLst/>
          </a:prstGeom>
        </p:spPr>
      </p:pic>
      <p:sp>
        <p:nvSpPr>
          <p:cNvPr id="14" name="Text 10"/>
          <p:cNvSpPr/>
          <p:nvPr/>
        </p:nvSpPr>
        <p:spPr>
          <a:xfrm>
            <a:off x="8320207" y="4458891"/>
            <a:ext cx="2571512" cy="279202"/>
          </a:xfrm>
          <a:prstGeom prst="rect">
            <a:avLst/>
          </a:prstGeom>
          <a:noFill/>
          <a:ln/>
        </p:spPr>
        <p:txBody>
          <a:bodyPr wrap="none" lIns="0" tIns="0" rIns="0" bIns="0" rtlCol="0" anchor="t"/>
          <a:lstStyle/>
          <a:p>
            <a:pPr algn="l" indent="0" marL="0">
              <a:lnSpc>
                <a:spcPts val="2150"/>
              </a:lnSpc>
              <a:buNone/>
            </a:pPr>
            <a:r>
              <a:rPr lang="en-US" sz="1750" dirty="0">
                <a:solidFill>
                  <a:srgbClr val="DAD8E9"/>
                </a:solidFill>
                <a:latin typeface="Prompt Medium" pitchFamily="34" charset="0"/>
                <a:ea typeface="Prompt Medium" pitchFamily="34" charset="-122"/>
                <a:cs typeface="Prompt Medium" pitchFamily="34" charset="-120"/>
              </a:rPr>
              <a:t>Visit GitKraken Website</a:t>
            </a:r>
            <a:endParaRPr lang="en-US" sz="1750" dirty="0"/>
          </a:p>
        </p:txBody>
      </p:sp>
      <p:sp>
        <p:nvSpPr>
          <p:cNvPr id="15" name="Text 11"/>
          <p:cNvSpPr/>
          <p:nvPr/>
        </p:nvSpPr>
        <p:spPr>
          <a:xfrm>
            <a:off x="8320207" y="4858703"/>
            <a:ext cx="5606653" cy="321469"/>
          </a:xfrm>
          <a:prstGeom prst="rect">
            <a:avLst/>
          </a:prstGeom>
          <a:noFill/>
          <a:ln/>
        </p:spPr>
        <p:txBody>
          <a:bodyPr wrap="none" lIns="0" tIns="0" rIns="0" bIns="0" rtlCol="0" anchor="t"/>
          <a:lstStyle/>
          <a:p>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Go to gitkraken.com to access the official download page</a:t>
            </a:r>
            <a:endParaRPr lang="en-US" sz="1550" dirty="0"/>
          </a:p>
        </p:txBody>
      </p:sp>
      <p:sp>
        <p:nvSpPr>
          <p:cNvPr id="16" name="Shape 12"/>
          <p:cNvSpPr/>
          <p:nvPr/>
        </p:nvSpPr>
        <p:spPr>
          <a:xfrm>
            <a:off x="6508909" y="5603200"/>
            <a:ext cx="603052" cy="22860"/>
          </a:xfrm>
          <a:prstGeom prst="roundRect">
            <a:avLst>
              <a:gd name="adj" fmla="val 369327"/>
            </a:avLst>
          </a:prstGeom>
          <a:solidFill>
            <a:srgbClr val="6D4562"/>
          </a:solidFill>
          <a:ln/>
        </p:spPr>
      </p:sp>
      <p:sp>
        <p:nvSpPr>
          <p:cNvPr id="17" name="Shape 13"/>
          <p:cNvSpPr/>
          <p:nvPr/>
        </p:nvSpPr>
        <p:spPr>
          <a:xfrm>
            <a:off x="7089100" y="5388531"/>
            <a:ext cx="452199" cy="452199"/>
          </a:xfrm>
          <a:prstGeom prst="roundRect">
            <a:avLst>
              <a:gd name="adj" fmla="val 18671"/>
            </a:avLst>
          </a:prstGeom>
          <a:solidFill>
            <a:srgbClr val="542C49"/>
          </a:solidFill>
          <a:ln w="7620">
            <a:solidFill>
              <a:srgbClr val="6D4562"/>
            </a:solidFill>
            <a:prstDash val="solid"/>
          </a:ln>
        </p:spPr>
      </p:sp>
      <p:pic>
        <p:nvPicPr>
          <p:cNvPr id="18" name="Image 2" descr="preencoded.png">    </p:cNvPr>
          <p:cNvPicPr>
            <a:picLocks noChangeAspect="1"/>
          </p:cNvPicPr>
          <p:nvPr/>
        </p:nvPicPr>
        <p:blipFill>
          <a:blip r:embed="rId3"/>
          <a:stretch>
            <a:fillRect/>
          </a:stretch>
        </p:blipFill>
        <p:spPr>
          <a:xfrm>
            <a:off x="7181195" y="5447169"/>
            <a:ext cx="268010" cy="334923"/>
          </a:xfrm>
          <a:prstGeom prst="rect">
            <a:avLst/>
          </a:prstGeom>
        </p:spPr>
      </p:pic>
      <p:sp>
        <p:nvSpPr>
          <p:cNvPr id="19" name="Text 14"/>
          <p:cNvSpPr/>
          <p:nvPr/>
        </p:nvSpPr>
        <p:spPr>
          <a:xfrm>
            <a:off x="4076700" y="5363408"/>
            <a:ext cx="2233493" cy="279202"/>
          </a:xfrm>
          <a:prstGeom prst="rect">
            <a:avLst/>
          </a:prstGeom>
          <a:noFill/>
          <a:ln/>
        </p:spPr>
        <p:txBody>
          <a:bodyPr wrap="none" lIns="0" tIns="0" rIns="0" bIns="0" rtlCol="0" anchor="t"/>
          <a:lstStyle/>
          <a:p>
            <a:pPr algn="r" indent="0" marL="0">
              <a:lnSpc>
                <a:spcPts val="2150"/>
              </a:lnSpc>
              <a:buNone/>
            </a:pPr>
            <a:r>
              <a:rPr lang="en-US" sz="1750" dirty="0">
                <a:solidFill>
                  <a:srgbClr val="DAD8E9"/>
                </a:solidFill>
                <a:latin typeface="Prompt Medium" pitchFamily="34" charset="0"/>
                <a:ea typeface="Prompt Medium" pitchFamily="34" charset="-122"/>
                <a:cs typeface="Prompt Medium" pitchFamily="34" charset="-120"/>
              </a:rPr>
              <a:t>Download Installer</a:t>
            </a:r>
            <a:endParaRPr lang="en-US" sz="1750" dirty="0"/>
          </a:p>
        </p:txBody>
      </p:sp>
      <p:sp>
        <p:nvSpPr>
          <p:cNvPr id="20" name="Text 15"/>
          <p:cNvSpPr/>
          <p:nvPr/>
        </p:nvSpPr>
        <p:spPr>
          <a:xfrm>
            <a:off x="703540" y="5763220"/>
            <a:ext cx="5606653" cy="642938"/>
          </a:xfrm>
          <a:prstGeom prst="rect">
            <a:avLst/>
          </a:prstGeom>
          <a:noFill/>
          <a:ln/>
        </p:spPr>
        <p:txBody>
          <a:bodyPr wrap="square" lIns="0" tIns="0" rIns="0" bIns="0" rtlCol="0" anchor="t"/>
          <a:lstStyle/>
          <a:p>
            <a:pPr algn="r"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Get the appropriate installer for your operating system (approx. 100 MB)</a:t>
            </a:r>
            <a:endParaRPr lang="en-US" sz="1550" dirty="0"/>
          </a:p>
        </p:txBody>
      </p:sp>
      <p:sp>
        <p:nvSpPr>
          <p:cNvPr id="21" name="Shape 16"/>
          <p:cNvSpPr/>
          <p:nvPr/>
        </p:nvSpPr>
        <p:spPr>
          <a:xfrm>
            <a:off x="7518440" y="6507718"/>
            <a:ext cx="603052" cy="22860"/>
          </a:xfrm>
          <a:prstGeom prst="roundRect">
            <a:avLst>
              <a:gd name="adj" fmla="val 369327"/>
            </a:avLst>
          </a:prstGeom>
          <a:solidFill>
            <a:srgbClr val="6D4562"/>
          </a:solidFill>
          <a:ln/>
        </p:spPr>
      </p:sp>
      <p:sp>
        <p:nvSpPr>
          <p:cNvPr id="22" name="Shape 17"/>
          <p:cNvSpPr/>
          <p:nvPr/>
        </p:nvSpPr>
        <p:spPr>
          <a:xfrm>
            <a:off x="7089100" y="6293048"/>
            <a:ext cx="452199" cy="452199"/>
          </a:xfrm>
          <a:prstGeom prst="roundRect">
            <a:avLst>
              <a:gd name="adj" fmla="val 18671"/>
            </a:avLst>
          </a:prstGeom>
          <a:solidFill>
            <a:srgbClr val="542C49"/>
          </a:solidFill>
          <a:ln w="7620">
            <a:solidFill>
              <a:srgbClr val="6D4562"/>
            </a:solidFill>
            <a:prstDash val="solid"/>
          </a:ln>
        </p:spPr>
      </p:sp>
      <p:pic>
        <p:nvPicPr>
          <p:cNvPr id="23" name="Image 3" descr="preencoded.png">    </p:cNvPr>
          <p:cNvPicPr>
            <a:picLocks noChangeAspect="1"/>
          </p:cNvPicPr>
          <p:nvPr/>
        </p:nvPicPr>
        <p:blipFill>
          <a:blip r:embed="rId4"/>
          <a:stretch>
            <a:fillRect/>
          </a:stretch>
        </p:blipFill>
        <p:spPr>
          <a:xfrm>
            <a:off x="7181195" y="6351687"/>
            <a:ext cx="268010" cy="334923"/>
          </a:xfrm>
          <a:prstGeom prst="rect">
            <a:avLst/>
          </a:prstGeom>
        </p:spPr>
      </p:pic>
      <p:sp>
        <p:nvSpPr>
          <p:cNvPr id="24" name="Text 18"/>
          <p:cNvSpPr/>
          <p:nvPr/>
        </p:nvSpPr>
        <p:spPr>
          <a:xfrm>
            <a:off x="8320207" y="6267926"/>
            <a:ext cx="2233493" cy="279202"/>
          </a:xfrm>
          <a:prstGeom prst="rect">
            <a:avLst/>
          </a:prstGeom>
          <a:noFill/>
          <a:ln/>
        </p:spPr>
        <p:txBody>
          <a:bodyPr wrap="none" lIns="0" tIns="0" rIns="0" bIns="0" rtlCol="0" anchor="t"/>
          <a:lstStyle/>
          <a:p>
            <a:pPr algn="l" indent="0" marL="0">
              <a:lnSpc>
                <a:spcPts val="2150"/>
              </a:lnSpc>
              <a:buNone/>
            </a:pPr>
            <a:r>
              <a:rPr lang="en-US" sz="1750" dirty="0">
                <a:solidFill>
                  <a:srgbClr val="DAD8E9"/>
                </a:solidFill>
                <a:latin typeface="Prompt Medium" pitchFamily="34" charset="0"/>
                <a:ea typeface="Prompt Medium" pitchFamily="34" charset="-122"/>
                <a:cs typeface="Prompt Medium" pitchFamily="34" charset="-120"/>
              </a:rPr>
              <a:t>Run Installation</a:t>
            </a:r>
            <a:endParaRPr lang="en-US" sz="1750" dirty="0"/>
          </a:p>
        </p:txBody>
      </p:sp>
      <p:sp>
        <p:nvSpPr>
          <p:cNvPr id="25" name="Text 19"/>
          <p:cNvSpPr/>
          <p:nvPr/>
        </p:nvSpPr>
        <p:spPr>
          <a:xfrm>
            <a:off x="8320207" y="6667738"/>
            <a:ext cx="5606653" cy="321469"/>
          </a:xfrm>
          <a:prstGeom prst="rect">
            <a:avLst/>
          </a:prstGeom>
          <a:noFill/>
          <a:ln/>
        </p:spPr>
        <p:txBody>
          <a:bodyPr wrap="none" lIns="0" tIns="0" rIns="0" bIns="0" rtlCol="0" anchor="t"/>
          <a:lstStyle/>
          <a:p>
            <a:pPr algn="l" indent="0" marL="0">
              <a:lnSpc>
                <a:spcPts val="2500"/>
              </a:lnSpc>
              <a:buNone/>
            </a:pPr>
            <a:r>
              <a:rPr lang="en-US" sz="1550" dirty="0">
                <a:solidFill>
                  <a:srgbClr val="DAD8E9"/>
                </a:solidFill>
                <a:latin typeface="Mukta Light" pitchFamily="34" charset="0"/>
                <a:ea typeface="Mukta Light" pitchFamily="34" charset="-122"/>
                <a:cs typeface="Mukta Light" pitchFamily="34" charset="-120"/>
              </a:rPr>
              <a:t>Follow the on-screen instructions to complete setup</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1406" y="697587"/>
            <a:ext cx="5849064" cy="612219"/>
          </a:xfrm>
          <a:prstGeom prst="rect">
            <a:avLst/>
          </a:prstGeom>
          <a:noFill/>
          <a:ln/>
        </p:spPr>
        <p:txBody>
          <a:bodyPr wrap="none" lIns="0" tIns="0" rIns="0" bIns="0" rtlCol="0" anchor="t"/>
          <a:lstStyle/>
          <a:p>
            <a:pPr algn="l" indent="0" marL="0">
              <a:lnSpc>
                <a:spcPts val="4800"/>
              </a:lnSpc>
              <a:buNone/>
            </a:pPr>
            <a:r>
              <a:rPr lang="en-US" sz="3850" dirty="0">
                <a:solidFill>
                  <a:srgbClr val="C6BFEE"/>
                </a:solidFill>
                <a:latin typeface="Prompt Medium" pitchFamily="34" charset="0"/>
                <a:ea typeface="Prompt Medium" pitchFamily="34" charset="-122"/>
                <a:cs typeface="Prompt Medium" pitchFamily="34" charset="-120"/>
              </a:rPr>
              <a:t>Comparing Git GUI Tools</a:t>
            </a:r>
            <a:endParaRPr lang="en-US" sz="3850" dirty="0"/>
          </a:p>
        </p:txBody>
      </p:sp>
      <p:sp>
        <p:nvSpPr>
          <p:cNvPr id="3" name="Text 1"/>
          <p:cNvSpPr/>
          <p:nvPr/>
        </p:nvSpPr>
        <p:spPr>
          <a:xfrm>
            <a:off x="771406" y="1750576"/>
            <a:ext cx="13087588" cy="705088"/>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When evaluating Git graphical interfaces, it's essential to understand how they compare in functionality, ease of use, and performance. GitKraken offers significant advantages over native Git tools like Gitk and Git-GUI, though each has its place in a developer's toolkit.</a:t>
            </a:r>
            <a:endParaRPr lang="en-US" sz="1700" dirty="0"/>
          </a:p>
        </p:txBody>
      </p:sp>
      <p:sp>
        <p:nvSpPr>
          <p:cNvPr id="4" name="Text 2"/>
          <p:cNvSpPr/>
          <p:nvPr/>
        </p:nvSpPr>
        <p:spPr>
          <a:xfrm>
            <a:off x="771406" y="2703552"/>
            <a:ext cx="13087588" cy="705088"/>
          </a:xfrm>
          <a:prstGeom prst="rect">
            <a:avLst/>
          </a:prstGeom>
          <a:noFill/>
          <a:ln/>
        </p:spPr>
        <p:txBody>
          <a:bodyPr wrap="square" lIns="0" tIns="0" rIns="0" bIns="0" rtlCol="0" anchor="t"/>
          <a:lstStyle/>
          <a:p>
            <a:pPr algn="l" indent="0" marL="0">
              <a:lnSpc>
                <a:spcPts val="2750"/>
              </a:lnSpc>
              <a:buNone/>
            </a:pPr>
            <a:r>
              <a:rPr lang="en-US" sz="1700" dirty="0">
                <a:solidFill>
                  <a:srgbClr val="DAD8E9"/>
                </a:solidFill>
                <a:latin typeface="Mukta Light" pitchFamily="34" charset="0"/>
                <a:ea typeface="Mukta Light" pitchFamily="34" charset="-122"/>
                <a:cs typeface="Mukta Light" pitchFamily="34" charset="-120"/>
              </a:rPr>
              <a:t>While native tools provide basic functionality with minimal resource usage, GitKraken delivers a more comprehensive and intuitive experience at the cost of higher system requirements. The right choice depends on your specific needs, workflow complexity, and available resources.</a:t>
            </a:r>
            <a:endParaRPr lang="en-US" sz="1700" dirty="0"/>
          </a:p>
        </p:txBody>
      </p:sp>
      <p:sp>
        <p:nvSpPr>
          <p:cNvPr id="5" name="Text 3"/>
          <p:cNvSpPr/>
          <p:nvPr/>
        </p:nvSpPr>
        <p:spPr>
          <a:xfrm>
            <a:off x="771406" y="3876913"/>
            <a:ext cx="2448997" cy="306110"/>
          </a:xfrm>
          <a:prstGeom prst="rect">
            <a:avLst/>
          </a:prstGeom>
          <a:noFill/>
          <a:ln/>
        </p:spPr>
        <p:txBody>
          <a:bodyPr wrap="none" lIns="0" tIns="0" rIns="0" bIns="0" rtlCol="0" anchor="t"/>
          <a:lstStyle/>
          <a:p>
            <a:pPr algn="l"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GitKraken vs Gitk</a:t>
            </a:r>
            <a:endParaRPr lang="en-US" sz="1900" dirty="0"/>
          </a:p>
        </p:txBody>
      </p:sp>
      <p:sp>
        <p:nvSpPr>
          <p:cNvPr id="6" name="Text 4"/>
          <p:cNvSpPr/>
          <p:nvPr/>
        </p:nvSpPr>
        <p:spPr>
          <a:xfrm>
            <a:off x="771406" y="4403407"/>
            <a:ext cx="4003596" cy="352544"/>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Modern UI vs traditional interface</a:t>
            </a:r>
            <a:endParaRPr lang="en-US" sz="1700" dirty="0"/>
          </a:p>
        </p:txBody>
      </p:sp>
      <p:sp>
        <p:nvSpPr>
          <p:cNvPr id="7" name="Text 5"/>
          <p:cNvSpPr/>
          <p:nvPr/>
        </p:nvSpPr>
        <p:spPr>
          <a:xfrm>
            <a:off x="771406" y="4832985"/>
            <a:ext cx="4003596" cy="352544"/>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Interactive graph vs static visualization</a:t>
            </a:r>
            <a:endParaRPr lang="en-US" sz="1700" dirty="0"/>
          </a:p>
        </p:txBody>
      </p:sp>
      <p:sp>
        <p:nvSpPr>
          <p:cNvPr id="8" name="Text 6"/>
          <p:cNvSpPr/>
          <p:nvPr/>
        </p:nvSpPr>
        <p:spPr>
          <a:xfrm>
            <a:off x="771406" y="5262563"/>
            <a:ext cx="4003596" cy="352544"/>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Integrated actions vs view-only history</a:t>
            </a:r>
            <a:endParaRPr lang="en-US" sz="1700" dirty="0"/>
          </a:p>
        </p:txBody>
      </p:sp>
      <p:sp>
        <p:nvSpPr>
          <p:cNvPr id="9" name="Text 7"/>
          <p:cNvSpPr/>
          <p:nvPr/>
        </p:nvSpPr>
        <p:spPr>
          <a:xfrm>
            <a:off x="771406" y="5692140"/>
            <a:ext cx="4003596" cy="705088"/>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Higher resource usage vs lightweight operation</a:t>
            </a:r>
            <a:endParaRPr lang="en-US" sz="1700" dirty="0"/>
          </a:p>
        </p:txBody>
      </p:sp>
      <p:sp>
        <p:nvSpPr>
          <p:cNvPr id="10" name="Text 8"/>
          <p:cNvSpPr/>
          <p:nvPr/>
        </p:nvSpPr>
        <p:spPr>
          <a:xfrm>
            <a:off x="5320308" y="3876913"/>
            <a:ext cx="2448997" cy="306110"/>
          </a:xfrm>
          <a:prstGeom prst="rect">
            <a:avLst/>
          </a:prstGeom>
          <a:noFill/>
          <a:ln/>
        </p:spPr>
        <p:txBody>
          <a:bodyPr wrap="none" lIns="0" tIns="0" rIns="0" bIns="0" rtlCol="0" anchor="t"/>
          <a:lstStyle/>
          <a:p>
            <a:pPr algn="l"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GitKraken vs Git-GUI</a:t>
            </a:r>
            <a:endParaRPr lang="en-US" sz="1900" dirty="0"/>
          </a:p>
        </p:txBody>
      </p:sp>
      <p:sp>
        <p:nvSpPr>
          <p:cNvPr id="11" name="Text 9"/>
          <p:cNvSpPr/>
          <p:nvPr/>
        </p:nvSpPr>
        <p:spPr>
          <a:xfrm>
            <a:off x="5320308" y="4403407"/>
            <a:ext cx="4003596" cy="705088"/>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Comprehensive tool vs commit-focused utility</a:t>
            </a:r>
            <a:endParaRPr lang="en-US" sz="1700" dirty="0"/>
          </a:p>
        </p:txBody>
      </p:sp>
      <p:sp>
        <p:nvSpPr>
          <p:cNvPr id="12" name="Text 10"/>
          <p:cNvSpPr/>
          <p:nvPr/>
        </p:nvSpPr>
        <p:spPr>
          <a:xfrm>
            <a:off x="5320308" y="5185529"/>
            <a:ext cx="4003596" cy="705088"/>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Repository-wide management vs file-level operations</a:t>
            </a:r>
            <a:endParaRPr lang="en-US" sz="1700" dirty="0"/>
          </a:p>
        </p:txBody>
      </p:sp>
      <p:sp>
        <p:nvSpPr>
          <p:cNvPr id="13" name="Text 11"/>
          <p:cNvSpPr/>
          <p:nvPr/>
        </p:nvSpPr>
        <p:spPr>
          <a:xfrm>
            <a:off x="5320308" y="5967651"/>
            <a:ext cx="4003596" cy="705088"/>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Integrated platform tools vs standalone functionality</a:t>
            </a:r>
            <a:endParaRPr lang="en-US" sz="1700" dirty="0"/>
          </a:p>
        </p:txBody>
      </p:sp>
      <p:sp>
        <p:nvSpPr>
          <p:cNvPr id="14" name="Text 12"/>
          <p:cNvSpPr/>
          <p:nvPr/>
        </p:nvSpPr>
        <p:spPr>
          <a:xfrm>
            <a:off x="5320308" y="6749772"/>
            <a:ext cx="4003596" cy="705088"/>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Steeper learning curve vs immediate usability</a:t>
            </a:r>
            <a:endParaRPr lang="en-US" sz="1700" dirty="0"/>
          </a:p>
        </p:txBody>
      </p:sp>
      <p:sp>
        <p:nvSpPr>
          <p:cNvPr id="15" name="Text 13"/>
          <p:cNvSpPr/>
          <p:nvPr/>
        </p:nvSpPr>
        <p:spPr>
          <a:xfrm>
            <a:off x="9869210" y="3876913"/>
            <a:ext cx="3379946" cy="306110"/>
          </a:xfrm>
          <a:prstGeom prst="rect">
            <a:avLst/>
          </a:prstGeom>
          <a:noFill/>
          <a:ln/>
        </p:spPr>
        <p:txBody>
          <a:bodyPr wrap="none" lIns="0" tIns="0" rIns="0" bIns="0" rtlCol="0" anchor="t"/>
          <a:lstStyle/>
          <a:p>
            <a:pPr algn="l" indent="0" marL="0">
              <a:lnSpc>
                <a:spcPts val="2400"/>
              </a:lnSpc>
              <a:buNone/>
            </a:pPr>
            <a:r>
              <a:rPr lang="en-US" sz="1900" dirty="0">
                <a:solidFill>
                  <a:srgbClr val="C6BFEE"/>
                </a:solidFill>
                <a:latin typeface="Prompt Medium" pitchFamily="34" charset="0"/>
                <a:ea typeface="Prompt Medium" pitchFamily="34" charset="-122"/>
                <a:cs typeface="Prompt Medium" pitchFamily="34" charset="-120"/>
              </a:rPr>
              <a:t>GitKraken vs Command Line</a:t>
            </a:r>
            <a:endParaRPr lang="en-US" sz="1900" dirty="0"/>
          </a:p>
        </p:txBody>
      </p:sp>
      <p:sp>
        <p:nvSpPr>
          <p:cNvPr id="16" name="Text 14"/>
          <p:cNvSpPr/>
          <p:nvPr/>
        </p:nvSpPr>
        <p:spPr>
          <a:xfrm>
            <a:off x="9869210" y="4403407"/>
            <a:ext cx="4003596" cy="352544"/>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Visual workflow vs text commands</a:t>
            </a:r>
            <a:endParaRPr lang="en-US" sz="1700" dirty="0"/>
          </a:p>
        </p:txBody>
      </p:sp>
      <p:sp>
        <p:nvSpPr>
          <p:cNvPr id="17" name="Text 15"/>
          <p:cNvSpPr/>
          <p:nvPr/>
        </p:nvSpPr>
        <p:spPr>
          <a:xfrm>
            <a:off x="9869210" y="4832985"/>
            <a:ext cx="4003596" cy="352544"/>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Guided operations vs manual syntax</a:t>
            </a:r>
            <a:endParaRPr lang="en-US" sz="1700" dirty="0"/>
          </a:p>
        </p:txBody>
      </p:sp>
      <p:sp>
        <p:nvSpPr>
          <p:cNvPr id="18" name="Text 16"/>
          <p:cNvSpPr/>
          <p:nvPr/>
        </p:nvSpPr>
        <p:spPr>
          <a:xfrm>
            <a:off x="9869210" y="5262563"/>
            <a:ext cx="4003596" cy="705088"/>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Integrated help vs documentation lookup</a:t>
            </a:r>
            <a:endParaRPr lang="en-US" sz="1700" dirty="0"/>
          </a:p>
        </p:txBody>
      </p:sp>
      <p:sp>
        <p:nvSpPr>
          <p:cNvPr id="19" name="Text 17"/>
          <p:cNvSpPr/>
          <p:nvPr/>
        </p:nvSpPr>
        <p:spPr>
          <a:xfrm>
            <a:off x="9869210" y="6044684"/>
            <a:ext cx="4003596" cy="352544"/>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DAD8E9"/>
                </a:solidFill>
                <a:latin typeface="Mukta Light" pitchFamily="34" charset="0"/>
                <a:ea typeface="Mukta Light" pitchFamily="34" charset="-122"/>
                <a:cs typeface="Mukta Light" pitchFamily="34" charset="-120"/>
              </a:rPr>
              <a:t>Resource-intensive vs minimal footprint</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1652" y="818912"/>
            <a:ext cx="8017312" cy="660202"/>
          </a:xfrm>
          <a:prstGeom prst="rect">
            <a:avLst/>
          </a:prstGeom>
          <a:noFill/>
          <a:ln/>
        </p:spPr>
        <p:txBody>
          <a:bodyPr wrap="none" lIns="0" tIns="0" rIns="0" bIns="0" rtlCol="0" anchor="t"/>
          <a:lstStyle/>
          <a:p>
            <a:pPr algn="l" indent="0" marL="0">
              <a:lnSpc>
                <a:spcPts val="5150"/>
              </a:lnSpc>
              <a:buNone/>
            </a:pPr>
            <a:r>
              <a:rPr lang="en-US" sz="4150" dirty="0">
                <a:solidFill>
                  <a:srgbClr val="C6BFEE"/>
                </a:solidFill>
                <a:latin typeface="Prompt Medium" pitchFamily="34" charset="0"/>
                <a:ea typeface="Prompt Medium" pitchFamily="34" charset="-122"/>
                <a:cs typeface="Prompt Medium" pitchFamily="34" charset="-120"/>
              </a:rPr>
              <a:t>GitKraken's Advanced Features</a:t>
            </a:r>
            <a:endParaRPr lang="en-US" sz="4150" dirty="0"/>
          </a:p>
        </p:txBody>
      </p:sp>
      <p:sp>
        <p:nvSpPr>
          <p:cNvPr id="3" name="Text 1"/>
          <p:cNvSpPr/>
          <p:nvPr/>
        </p:nvSpPr>
        <p:spPr>
          <a:xfrm>
            <a:off x="831652" y="1954292"/>
            <a:ext cx="12967097" cy="1140500"/>
          </a:xfrm>
          <a:prstGeom prst="rect">
            <a:avLst/>
          </a:prstGeom>
          <a:noFill/>
          <a:ln/>
        </p:spPr>
        <p:txBody>
          <a:bodyPr wrap="square" lIns="0" tIns="0" rIns="0" bIns="0" rtlCol="0" anchor="t"/>
          <a:lstStyle/>
          <a:p>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GitKraken distinguishes itself through a combination of intuitive design and powerful functionality that streamlines Git workflows. Its graphical representation of branches with color-coding and drag-and-drop capabilities makes complex Git operations more accessible to users of all experience levels.</a:t>
            </a:r>
            <a:endParaRPr lang="en-US" sz="1850" dirty="0"/>
          </a:p>
        </p:txBody>
      </p:sp>
      <p:sp>
        <p:nvSpPr>
          <p:cNvPr id="4" name="Text 2"/>
          <p:cNvSpPr/>
          <p:nvPr/>
        </p:nvSpPr>
        <p:spPr>
          <a:xfrm>
            <a:off x="831652" y="3362087"/>
            <a:ext cx="12967097" cy="1140500"/>
          </a:xfrm>
          <a:prstGeom prst="rect">
            <a:avLst/>
          </a:prstGeom>
          <a:noFill/>
          <a:ln/>
        </p:spPr>
        <p:txBody>
          <a:bodyPr wrap="square" lIns="0" tIns="0" rIns="0" bIns="0" rtlCol="0" anchor="t"/>
          <a:lstStyle/>
          <a:p>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Beyond basic Git operations, GitKraken offers seamless integration with major platforms like GitHub, GitLab, and Bitbucket, allowing users to manage pull requests and issues without switching applications. The profile system enables easy management of multiple Git accounts, while features like WIP (Work In Progress) provide flexible options for saving changes.</a:t>
            </a:r>
            <a:endParaRPr lang="en-US" sz="1850" dirty="0"/>
          </a:p>
        </p:txBody>
      </p:sp>
      <p:sp>
        <p:nvSpPr>
          <p:cNvPr id="5" name="Shape 3"/>
          <p:cNvSpPr/>
          <p:nvPr/>
        </p:nvSpPr>
        <p:spPr>
          <a:xfrm>
            <a:off x="831652" y="5037177"/>
            <a:ext cx="534591" cy="534591"/>
          </a:xfrm>
          <a:prstGeom prst="roundRect">
            <a:avLst>
              <a:gd name="adj" fmla="val 18671"/>
            </a:avLst>
          </a:prstGeom>
          <a:solidFill>
            <a:srgbClr val="542C49"/>
          </a:solidFill>
          <a:ln w="7620">
            <a:solidFill>
              <a:srgbClr val="6D4562"/>
            </a:solidFill>
            <a:prstDash val="solid"/>
          </a:ln>
        </p:spPr>
      </p:sp>
      <p:pic>
        <p:nvPicPr>
          <p:cNvPr id="6" name="Image 0" descr="preencoded.png">    </p:cNvPr>
          <p:cNvPicPr>
            <a:picLocks noChangeAspect="1"/>
          </p:cNvPicPr>
          <p:nvPr/>
        </p:nvPicPr>
        <p:blipFill>
          <a:blip r:embed="rId1"/>
          <a:stretch>
            <a:fillRect/>
          </a:stretch>
        </p:blipFill>
        <p:spPr>
          <a:xfrm>
            <a:off x="940534" y="5106472"/>
            <a:ext cx="316825" cy="396002"/>
          </a:xfrm>
          <a:prstGeom prst="rect">
            <a:avLst/>
          </a:prstGeom>
        </p:spPr>
      </p:pic>
      <p:sp>
        <p:nvSpPr>
          <p:cNvPr id="7" name="Text 4"/>
          <p:cNvSpPr/>
          <p:nvPr/>
        </p:nvSpPr>
        <p:spPr>
          <a:xfrm>
            <a:off x="1603772" y="5037177"/>
            <a:ext cx="2930843" cy="330041"/>
          </a:xfrm>
          <a:prstGeom prst="rect">
            <a:avLst/>
          </a:prstGeom>
          <a:noFill/>
          <a:ln/>
        </p:spPr>
        <p:txBody>
          <a:bodyPr wrap="none" lIns="0" tIns="0" rIns="0" bIns="0" rtlCol="0" anchor="t"/>
          <a:lstStyle/>
          <a:p>
            <a:pPr algn="l"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Intuitive User Interface</a:t>
            </a:r>
            <a:endParaRPr lang="en-US" sz="2050" dirty="0"/>
          </a:p>
        </p:txBody>
      </p:sp>
      <p:sp>
        <p:nvSpPr>
          <p:cNvPr id="8" name="Text 5"/>
          <p:cNvSpPr/>
          <p:nvPr/>
        </p:nvSpPr>
        <p:spPr>
          <a:xfrm>
            <a:off x="1603772" y="5509736"/>
            <a:ext cx="3391853" cy="1520666"/>
          </a:xfrm>
          <a:prstGeom prst="rect">
            <a:avLst/>
          </a:prstGeom>
          <a:noFill/>
          <a:ln/>
        </p:spPr>
        <p:txBody>
          <a:bodyPr wrap="square" lIns="0" tIns="0" rIns="0" bIns="0" rtlCol="0" anchor="t"/>
          <a:lstStyle/>
          <a:p>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Color-coded branches, drag-and-drop actions, customizable themes, and contextual tooltips create a user-friendly experience</a:t>
            </a:r>
            <a:endParaRPr lang="en-US" sz="1850" dirty="0"/>
          </a:p>
        </p:txBody>
      </p:sp>
      <p:sp>
        <p:nvSpPr>
          <p:cNvPr id="9" name="Shape 6"/>
          <p:cNvSpPr/>
          <p:nvPr/>
        </p:nvSpPr>
        <p:spPr>
          <a:xfrm>
            <a:off x="5233154" y="5037177"/>
            <a:ext cx="534591" cy="534591"/>
          </a:xfrm>
          <a:prstGeom prst="roundRect">
            <a:avLst>
              <a:gd name="adj" fmla="val 18671"/>
            </a:avLst>
          </a:prstGeom>
          <a:solidFill>
            <a:srgbClr val="542C49"/>
          </a:solidFill>
          <a:ln w="7620">
            <a:solidFill>
              <a:srgbClr val="6D4562"/>
            </a:solidFill>
            <a:prstDash val="solid"/>
          </a:ln>
        </p:spPr>
      </p:sp>
      <p:pic>
        <p:nvPicPr>
          <p:cNvPr id="10" name="Image 1" descr="preencoded.png">    </p:cNvPr>
          <p:cNvPicPr>
            <a:picLocks noChangeAspect="1"/>
          </p:cNvPicPr>
          <p:nvPr/>
        </p:nvPicPr>
        <p:blipFill>
          <a:blip r:embed="rId2"/>
          <a:stretch>
            <a:fillRect/>
          </a:stretch>
        </p:blipFill>
        <p:spPr>
          <a:xfrm>
            <a:off x="5342037" y="5106472"/>
            <a:ext cx="316825" cy="396002"/>
          </a:xfrm>
          <a:prstGeom prst="rect">
            <a:avLst/>
          </a:prstGeom>
        </p:spPr>
      </p:pic>
      <p:sp>
        <p:nvSpPr>
          <p:cNvPr id="11" name="Text 7"/>
          <p:cNvSpPr/>
          <p:nvPr/>
        </p:nvSpPr>
        <p:spPr>
          <a:xfrm>
            <a:off x="6005274" y="5037177"/>
            <a:ext cx="2640449" cy="330041"/>
          </a:xfrm>
          <a:prstGeom prst="rect">
            <a:avLst/>
          </a:prstGeom>
          <a:noFill/>
          <a:ln/>
        </p:spPr>
        <p:txBody>
          <a:bodyPr wrap="none" lIns="0" tIns="0" rIns="0" bIns="0" rtlCol="0" anchor="t"/>
          <a:lstStyle/>
          <a:p>
            <a:pPr algn="l"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Advanced Features</a:t>
            </a:r>
            <a:endParaRPr lang="en-US" sz="2050" dirty="0"/>
          </a:p>
        </p:txBody>
      </p:sp>
      <p:sp>
        <p:nvSpPr>
          <p:cNvPr id="12" name="Text 8"/>
          <p:cNvSpPr/>
          <p:nvPr/>
        </p:nvSpPr>
        <p:spPr>
          <a:xfrm>
            <a:off x="6005274" y="5509736"/>
            <a:ext cx="3391853" cy="1900833"/>
          </a:xfrm>
          <a:prstGeom prst="rect">
            <a:avLst/>
          </a:prstGeom>
          <a:noFill/>
          <a:ln/>
        </p:spPr>
        <p:txBody>
          <a:bodyPr wrap="square" lIns="0" tIns="0" rIns="0" bIns="0" rtlCol="0" anchor="t"/>
          <a:lstStyle/>
          <a:p>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Platform integrations, profile management, WIP functionality, submodule support, built-in terminal, and automatic repository detection</a:t>
            </a:r>
            <a:endParaRPr lang="en-US" sz="1850" dirty="0"/>
          </a:p>
        </p:txBody>
      </p:sp>
      <p:sp>
        <p:nvSpPr>
          <p:cNvPr id="13" name="Shape 9"/>
          <p:cNvSpPr/>
          <p:nvPr/>
        </p:nvSpPr>
        <p:spPr>
          <a:xfrm>
            <a:off x="9634657" y="5037177"/>
            <a:ext cx="534591" cy="534591"/>
          </a:xfrm>
          <a:prstGeom prst="roundRect">
            <a:avLst>
              <a:gd name="adj" fmla="val 18671"/>
            </a:avLst>
          </a:prstGeom>
          <a:solidFill>
            <a:srgbClr val="542C49"/>
          </a:solidFill>
          <a:ln w="7620">
            <a:solidFill>
              <a:srgbClr val="6D4562"/>
            </a:solidFill>
            <a:prstDash val="solid"/>
          </a:ln>
        </p:spPr>
      </p:sp>
      <p:pic>
        <p:nvPicPr>
          <p:cNvPr id="14" name="Image 2" descr="preencoded.png">    </p:cNvPr>
          <p:cNvPicPr>
            <a:picLocks noChangeAspect="1"/>
          </p:cNvPicPr>
          <p:nvPr/>
        </p:nvPicPr>
        <p:blipFill>
          <a:blip r:embed="rId3"/>
          <a:stretch>
            <a:fillRect/>
          </a:stretch>
        </p:blipFill>
        <p:spPr>
          <a:xfrm>
            <a:off x="9743539" y="5106472"/>
            <a:ext cx="316825" cy="396002"/>
          </a:xfrm>
          <a:prstGeom prst="rect">
            <a:avLst/>
          </a:prstGeom>
        </p:spPr>
      </p:pic>
      <p:sp>
        <p:nvSpPr>
          <p:cNvPr id="15" name="Text 10"/>
          <p:cNvSpPr/>
          <p:nvPr/>
        </p:nvSpPr>
        <p:spPr>
          <a:xfrm>
            <a:off x="10406777" y="5037177"/>
            <a:ext cx="3391853" cy="660083"/>
          </a:xfrm>
          <a:prstGeom prst="rect">
            <a:avLst/>
          </a:prstGeom>
          <a:noFill/>
          <a:ln/>
        </p:spPr>
        <p:txBody>
          <a:bodyPr wrap="square" lIns="0" tIns="0" rIns="0" bIns="0" rtlCol="0" anchor="t"/>
          <a:lstStyle/>
          <a:p>
            <a:pPr algn="l"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Productivity Enhancements</a:t>
            </a:r>
            <a:endParaRPr lang="en-US" sz="2050" dirty="0"/>
          </a:p>
        </p:txBody>
      </p:sp>
      <p:sp>
        <p:nvSpPr>
          <p:cNvPr id="16" name="Text 11"/>
          <p:cNvSpPr/>
          <p:nvPr/>
        </p:nvSpPr>
        <p:spPr>
          <a:xfrm>
            <a:off x="10406777" y="5839778"/>
            <a:ext cx="3391853" cy="1520666"/>
          </a:xfrm>
          <a:prstGeom prst="rect">
            <a:avLst/>
          </a:prstGeom>
          <a:noFill/>
          <a:ln/>
        </p:spPr>
        <p:txBody>
          <a:bodyPr wrap="square" lIns="0" tIns="0" rIns="0" bIns="0" rtlCol="0" anchor="t"/>
          <a:lstStyle/>
          <a:p>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Customizable keyboard shortcuts, interactive timeline, integrated notifications, visual merge tool, and powerful search capabilities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7701" y="612934"/>
            <a:ext cx="11534061" cy="521851"/>
          </a:xfrm>
          <a:prstGeom prst="rect">
            <a:avLst/>
          </a:prstGeom>
          <a:noFill/>
          <a:ln/>
        </p:spPr>
        <p:txBody>
          <a:bodyPr wrap="none" lIns="0" tIns="0" rIns="0" bIns="0" rtlCol="0" anchor="t"/>
          <a:lstStyle/>
          <a:p>
            <a:pPr algn="l" indent="0" marL="0">
              <a:lnSpc>
                <a:spcPts val="4100"/>
              </a:lnSpc>
              <a:buNone/>
            </a:pPr>
            <a:r>
              <a:rPr lang="en-US" sz="3250" dirty="0">
                <a:solidFill>
                  <a:srgbClr val="C6BFEE"/>
                </a:solidFill>
                <a:latin typeface="Prompt Medium" pitchFamily="34" charset="0"/>
                <a:ea typeface="Prompt Medium" pitchFamily="34" charset="-122"/>
                <a:cs typeface="Prompt Medium" pitchFamily="34" charset="-120"/>
              </a:rPr>
              <a:t>GitKraken vs Command Line: Strengths and Weaknesses</a:t>
            </a:r>
            <a:endParaRPr lang="en-US" sz="3250" dirty="0"/>
          </a:p>
        </p:txBody>
      </p:sp>
      <p:sp>
        <p:nvSpPr>
          <p:cNvPr id="3" name="Text 1"/>
          <p:cNvSpPr/>
          <p:nvPr/>
        </p:nvSpPr>
        <p:spPr>
          <a:xfrm>
            <a:off x="657701" y="1510546"/>
            <a:ext cx="13314998" cy="601028"/>
          </a:xfrm>
          <a:prstGeom prst="rect">
            <a:avLst/>
          </a:prstGeom>
          <a:noFill/>
          <a:ln/>
        </p:spPr>
        <p:txBody>
          <a:bodyPr wrap="squar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The choice between GitKraken and the Git command line represents a fundamental tradeoff between visual intuition and granular control. While GitKraken excels at making complex Git operations more accessible through its graphical interface, the command line offers unparalleled flexibility and performance for experienced users.</a:t>
            </a:r>
            <a:endParaRPr lang="en-US" sz="1450" dirty="0"/>
          </a:p>
        </p:txBody>
      </p:sp>
      <p:sp>
        <p:nvSpPr>
          <p:cNvPr id="4" name="Text 2"/>
          <p:cNvSpPr/>
          <p:nvPr/>
        </p:nvSpPr>
        <p:spPr>
          <a:xfrm>
            <a:off x="657701" y="2322909"/>
            <a:ext cx="13314998" cy="601028"/>
          </a:xfrm>
          <a:prstGeom prst="rect">
            <a:avLst/>
          </a:prstGeom>
          <a:noFill/>
          <a:ln/>
        </p:spPr>
        <p:txBody>
          <a:bodyPr wrap="squar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GitKraken's visual representation of branches and history provides immediate context that can be difficult to grasp from text output alone. However, the command line's scriptability and minimal resource requirements make it indispensable for certain workflows, particularly in automated environments or when working with remote servers.</a:t>
            </a:r>
            <a:endParaRPr lang="en-US" sz="1450" dirty="0"/>
          </a:p>
        </p:txBody>
      </p:sp>
      <p:sp>
        <p:nvSpPr>
          <p:cNvPr id="5" name="Shape 3"/>
          <p:cNvSpPr/>
          <p:nvPr/>
        </p:nvSpPr>
        <p:spPr>
          <a:xfrm>
            <a:off x="657701" y="3135273"/>
            <a:ext cx="1664375" cy="1049893"/>
          </a:xfrm>
          <a:prstGeom prst="roundRect">
            <a:avLst>
              <a:gd name="adj" fmla="val 7517"/>
            </a:avLst>
          </a:prstGeom>
          <a:solidFill>
            <a:srgbClr val="542C49"/>
          </a:solidFill>
          <a:ln w="7620">
            <a:solidFill>
              <a:srgbClr val="6D4562"/>
            </a:solidFill>
            <a:prstDash val="solid"/>
          </a:ln>
        </p:spPr>
      </p:sp>
      <p:pic>
        <p:nvPicPr>
          <p:cNvPr id="6" name="Image 0" descr="preencoded.png">    </p:cNvPr>
          <p:cNvPicPr>
            <a:picLocks noChangeAspect="1"/>
          </p:cNvPicPr>
          <p:nvPr/>
        </p:nvPicPr>
        <p:blipFill>
          <a:blip r:embed="rId1"/>
          <a:stretch>
            <a:fillRect/>
          </a:stretch>
        </p:blipFill>
        <p:spPr>
          <a:xfrm>
            <a:off x="1357789" y="3495080"/>
            <a:ext cx="264200" cy="330279"/>
          </a:xfrm>
          <a:prstGeom prst="rect">
            <a:avLst/>
          </a:prstGeom>
        </p:spPr>
      </p:pic>
      <p:sp>
        <p:nvSpPr>
          <p:cNvPr id="7" name="Text 4"/>
          <p:cNvSpPr/>
          <p:nvPr/>
        </p:nvSpPr>
        <p:spPr>
          <a:xfrm>
            <a:off x="2509957" y="3323153"/>
            <a:ext cx="2087880" cy="260985"/>
          </a:xfrm>
          <a:prstGeom prst="rect">
            <a:avLst/>
          </a:prstGeom>
          <a:noFill/>
          <a:ln/>
        </p:spPr>
        <p:txBody>
          <a:bodyPr wrap="none" lIns="0" tIns="0" rIns="0" bIns="0" rtlCol="0" anchor="t"/>
          <a:lstStyle/>
          <a:p>
            <a:pPr algn="l" indent="0" marL="0">
              <a:lnSpc>
                <a:spcPts val="2050"/>
              </a:lnSpc>
              <a:buNone/>
            </a:pPr>
            <a:r>
              <a:rPr lang="en-US" sz="1600" dirty="0">
                <a:solidFill>
                  <a:srgbClr val="DAD8E9"/>
                </a:solidFill>
                <a:latin typeface="Prompt Medium" pitchFamily="34" charset="0"/>
                <a:ea typeface="Prompt Medium" pitchFamily="34" charset="-122"/>
                <a:cs typeface="Prompt Medium" pitchFamily="34" charset="-120"/>
              </a:rPr>
              <a:t>Visualization</a:t>
            </a:r>
            <a:endParaRPr lang="en-US" sz="1600" dirty="0"/>
          </a:p>
        </p:txBody>
      </p:sp>
      <p:sp>
        <p:nvSpPr>
          <p:cNvPr id="8" name="Text 5"/>
          <p:cNvSpPr/>
          <p:nvPr/>
        </p:nvSpPr>
        <p:spPr>
          <a:xfrm>
            <a:off x="2509957" y="3696772"/>
            <a:ext cx="5633680" cy="300514"/>
          </a:xfrm>
          <a:prstGeom prst="rect">
            <a:avLst/>
          </a:prstGeom>
          <a:noFill/>
          <a:ln/>
        </p:spPr>
        <p:txBody>
          <a:bodyPr wrap="non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GitKraken provides clear visual context while CLI requires mental mapping</a:t>
            </a:r>
            <a:endParaRPr lang="en-US" sz="1450" dirty="0"/>
          </a:p>
        </p:txBody>
      </p:sp>
      <p:sp>
        <p:nvSpPr>
          <p:cNvPr id="9" name="Shape 6"/>
          <p:cNvSpPr/>
          <p:nvPr/>
        </p:nvSpPr>
        <p:spPr>
          <a:xfrm>
            <a:off x="2416016" y="4175641"/>
            <a:ext cx="11462742" cy="11430"/>
          </a:xfrm>
          <a:prstGeom prst="roundRect">
            <a:avLst>
              <a:gd name="adj" fmla="val 690507"/>
            </a:avLst>
          </a:prstGeom>
          <a:solidFill>
            <a:srgbClr val="6D4562"/>
          </a:solidFill>
          <a:ln/>
        </p:spPr>
      </p:sp>
      <p:sp>
        <p:nvSpPr>
          <p:cNvPr id="10" name="Shape 7"/>
          <p:cNvSpPr/>
          <p:nvPr/>
        </p:nvSpPr>
        <p:spPr>
          <a:xfrm>
            <a:off x="657701" y="4279106"/>
            <a:ext cx="3328749" cy="1049893"/>
          </a:xfrm>
          <a:prstGeom prst="roundRect">
            <a:avLst>
              <a:gd name="adj" fmla="val 7517"/>
            </a:avLst>
          </a:prstGeom>
          <a:solidFill>
            <a:srgbClr val="542C49"/>
          </a:solidFill>
          <a:ln w="7620">
            <a:solidFill>
              <a:srgbClr val="6D4562"/>
            </a:solidFill>
            <a:prstDash val="solid"/>
          </a:ln>
        </p:spPr>
      </p:sp>
      <p:pic>
        <p:nvPicPr>
          <p:cNvPr id="11" name="Image 1" descr="preencoded.png">    </p:cNvPr>
          <p:cNvPicPr>
            <a:picLocks noChangeAspect="1"/>
          </p:cNvPicPr>
          <p:nvPr/>
        </p:nvPicPr>
        <p:blipFill>
          <a:blip r:embed="rId2"/>
          <a:stretch>
            <a:fillRect/>
          </a:stretch>
        </p:blipFill>
        <p:spPr>
          <a:xfrm>
            <a:off x="2189917" y="4638913"/>
            <a:ext cx="264200" cy="330279"/>
          </a:xfrm>
          <a:prstGeom prst="rect">
            <a:avLst/>
          </a:prstGeom>
        </p:spPr>
      </p:pic>
      <p:sp>
        <p:nvSpPr>
          <p:cNvPr id="12" name="Text 8"/>
          <p:cNvSpPr/>
          <p:nvPr/>
        </p:nvSpPr>
        <p:spPr>
          <a:xfrm>
            <a:off x="4174331" y="4466987"/>
            <a:ext cx="2087880" cy="260985"/>
          </a:xfrm>
          <a:prstGeom prst="rect">
            <a:avLst/>
          </a:prstGeom>
          <a:noFill/>
          <a:ln/>
        </p:spPr>
        <p:txBody>
          <a:bodyPr wrap="none" lIns="0" tIns="0" rIns="0" bIns="0" rtlCol="0" anchor="t"/>
          <a:lstStyle/>
          <a:p>
            <a:pPr algn="l" indent="0" marL="0">
              <a:lnSpc>
                <a:spcPts val="2050"/>
              </a:lnSpc>
              <a:buNone/>
            </a:pPr>
            <a:r>
              <a:rPr lang="en-US" sz="1600" dirty="0">
                <a:solidFill>
                  <a:srgbClr val="DAD8E9"/>
                </a:solidFill>
                <a:latin typeface="Prompt Medium" pitchFamily="34" charset="0"/>
                <a:ea typeface="Prompt Medium" pitchFamily="34" charset="-122"/>
                <a:cs typeface="Prompt Medium" pitchFamily="34" charset="-120"/>
              </a:rPr>
              <a:t>Learning Curve</a:t>
            </a:r>
            <a:endParaRPr lang="en-US" sz="1600" dirty="0"/>
          </a:p>
        </p:txBody>
      </p:sp>
      <p:sp>
        <p:nvSpPr>
          <p:cNvPr id="13" name="Text 9"/>
          <p:cNvSpPr/>
          <p:nvPr/>
        </p:nvSpPr>
        <p:spPr>
          <a:xfrm>
            <a:off x="4174331" y="4840605"/>
            <a:ext cx="5257919" cy="300514"/>
          </a:xfrm>
          <a:prstGeom prst="rect">
            <a:avLst/>
          </a:prstGeom>
          <a:noFill/>
          <a:ln/>
        </p:spPr>
        <p:txBody>
          <a:bodyPr wrap="non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GitKraken offers intuitive discovery while CLI demands memorization</a:t>
            </a:r>
            <a:endParaRPr lang="en-US" sz="1450" dirty="0"/>
          </a:p>
        </p:txBody>
      </p:sp>
      <p:sp>
        <p:nvSpPr>
          <p:cNvPr id="14" name="Shape 10"/>
          <p:cNvSpPr/>
          <p:nvPr/>
        </p:nvSpPr>
        <p:spPr>
          <a:xfrm>
            <a:off x="4080391" y="5319474"/>
            <a:ext cx="9798368" cy="11430"/>
          </a:xfrm>
          <a:prstGeom prst="roundRect">
            <a:avLst>
              <a:gd name="adj" fmla="val 690507"/>
            </a:avLst>
          </a:prstGeom>
          <a:solidFill>
            <a:srgbClr val="6D4562"/>
          </a:solidFill>
          <a:ln/>
        </p:spPr>
      </p:sp>
      <p:sp>
        <p:nvSpPr>
          <p:cNvPr id="15" name="Shape 11"/>
          <p:cNvSpPr/>
          <p:nvPr/>
        </p:nvSpPr>
        <p:spPr>
          <a:xfrm>
            <a:off x="657701" y="5422940"/>
            <a:ext cx="4993124" cy="1049893"/>
          </a:xfrm>
          <a:prstGeom prst="roundRect">
            <a:avLst>
              <a:gd name="adj" fmla="val 7517"/>
            </a:avLst>
          </a:prstGeom>
          <a:solidFill>
            <a:srgbClr val="542C49"/>
          </a:solidFill>
          <a:ln w="7620">
            <a:solidFill>
              <a:srgbClr val="6D4562"/>
            </a:solidFill>
            <a:prstDash val="solid"/>
          </a:ln>
        </p:spPr>
      </p:sp>
      <p:pic>
        <p:nvPicPr>
          <p:cNvPr id="16" name="Image 2" descr="preencoded.png">    </p:cNvPr>
          <p:cNvPicPr>
            <a:picLocks noChangeAspect="1"/>
          </p:cNvPicPr>
          <p:nvPr/>
        </p:nvPicPr>
        <p:blipFill>
          <a:blip r:embed="rId3"/>
          <a:stretch>
            <a:fillRect/>
          </a:stretch>
        </p:blipFill>
        <p:spPr>
          <a:xfrm>
            <a:off x="3022163" y="5782747"/>
            <a:ext cx="264200" cy="330279"/>
          </a:xfrm>
          <a:prstGeom prst="rect">
            <a:avLst/>
          </a:prstGeom>
        </p:spPr>
      </p:pic>
      <p:sp>
        <p:nvSpPr>
          <p:cNvPr id="17" name="Text 12"/>
          <p:cNvSpPr/>
          <p:nvPr/>
        </p:nvSpPr>
        <p:spPr>
          <a:xfrm>
            <a:off x="5838706" y="5610820"/>
            <a:ext cx="2087880" cy="260985"/>
          </a:xfrm>
          <a:prstGeom prst="rect">
            <a:avLst/>
          </a:prstGeom>
          <a:noFill/>
          <a:ln/>
        </p:spPr>
        <p:txBody>
          <a:bodyPr wrap="none" lIns="0" tIns="0" rIns="0" bIns="0" rtlCol="0" anchor="t"/>
          <a:lstStyle/>
          <a:p>
            <a:pPr algn="l" indent="0" marL="0">
              <a:lnSpc>
                <a:spcPts val="2050"/>
              </a:lnSpc>
              <a:buNone/>
            </a:pPr>
            <a:r>
              <a:rPr lang="en-US" sz="1600" dirty="0">
                <a:solidFill>
                  <a:srgbClr val="DAD8E9"/>
                </a:solidFill>
                <a:latin typeface="Prompt Medium" pitchFamily="34" charset="0"/>
                <a:ea typeface="Prompt Medium" pitchFamily="34" charset="-122"/>
                <a:cs typeface="Prompt Medium" pitchFamily="34" charset="-120"/>
              </a:rPr>
              <a:t>Performance</a:t>
            </a:r>
            <a:endParaRPr lang="en-US" sz="1600" dirty="0"/>
          </a:p>
        </p:txBody>
      </p:sp>
      <p:sp>
        <p:nvSpPr>
          <p:cNvPr id="18" name="Text 13"/>
          <p:cNvSpPr/>
          <p:nvPr/>
        </p:nvSpPr>
        <p:spPr>
          <a:xfrm>
            <a:off x="5838706" y="5984438"/>
            <a:ext cx="6011108" cy="300514"/>
          </a:xfrm>
          <a:prstGeom prst="rect">
            <a:avLst/>
          </a:prstGeom>
          <a:noFill/>
          <a:ln/>
        </p:spPr>
        <p:txBody>
          <a:bodyPr wrap="non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CLI excels with minimal resource usage while GitKraken requires more memory</a:t>
            </a:r>
            <a:endParaRPr lang="en-US" sz="1450" dirty="0"/>
          </a:p>
        </p:txBody>
      </p:sp>
      <p:sp>
        <p:nvSpPr>
          <p:cNvPr id="19" name="Shape 14"/>
          <p:cNvSpPr/>
          <p:nvPr/>
        </p:nvSpPr>
        <p:spPr>
          <a:xfrm>
            <a:off x="5744766" y="6463308"/>
            <a:ext cx="8133993" cy="11430"/>
          </a:xfrm>
          <a:prstGeom prst="roundRect">
            <a:avLst>
              <a:gd name="adj" fmla="val 690507"/>
            </a:avLst>
          </a:prstGeom>
          <a:solidFill>
            <a:srgbClr val="6D4562"/>
          </a:solidFill>
          <a:ln/>
        </p:spPr>
      </p:sp>
      <p:sp>
        <p:nvSpPr>
          <p:cNvPr id="20" name="Shape 15"/>
          <p:cNvSpPr/>
          <p:nvPr/>
        </p:nvSpPr>
        <p:spPr>
          <a:xfrm>
            <a:off x="657701" y="6566773"/>
            <a:ext cx="6657499" cy="1049893"/>
          </a:xfrm>
          <a:prstGeom prst="roundRect">
            <a:avLst>
              <a:gd name="adj" fmla="val 7517"/>
            </a:avLst>
          </a:prstGeom>
          <a:solidFill>
            <a:srgbClr val="542C49"/>
          </a:solidFill>
          <a:ln w="7620">
            <a:solidFill>
              <a:srgbClr val="6D4562"/>
            </a:solidFill>
            <a:prstDash val="solid"/>
          </a:ln>
        </p:spPr>
      </p:sp>
      <p:pic>
        <p:nvPicPr>
          <p:cNvPr id="21" name="Image 3" descr="preencoded.png">    </p:cNvPr>
          <p:cNvPicPr>
            <a:picLocks noChangeAspect="1"/>
          </p:cNvPicPr>
          <p:nvPr/>
        </p:nvPicPr>
        <p:blipFill>
          <a:blip r:embed="rId4"/>
          <a:stretch>
            <a:fillRect/>
          </a:stretch>
        </p:blipFill>
        <p:spPr>
          <a:xfrm>
            <a:off x="3854291" y="6926580"/>
            <a:ext cx="264200" cy="330279"/>
          </a:xfrm>
          <a:prstGeom prst="rect">
            <a:avLst/>
          </a:prstGeom>
        </p:spPr>
      </p:pic>
      <p:sp>
        <p:nvSpPr>
          <p:cNvPr id="22" name="Text 16"/>
          <p:cNvSpPr/>
          <p:nvPr/>
        </p:nvSpPr>
        <p:spPr>
          <a:xfrm>
            <a:off x="7503081" y="6754654"/>
            <a:ext cx="2087880" cy="260985"/>
          </a:xfrm>
          <a:prstGeom prst="rect">
            <a:avLst/>
          </a:prstGeom>
          <a:noFill/>
          <a:ln/>
        </p:spPr>
        <p:txBody>
          <a:bodyPr wrap="none" lIns="0" tIns="0" rIns="0" bIns="0" rtlCol="0" anchor="t"/>
          <a:lstStyle/>
          <a:p>
            <a:pPr algn="l" indent="0" marL="0">
              <a:lnSpc>
                <a:spcPts val="2050"/>
              </a:lnSpc>
              <a:buNone/>
            </a:pPr>
            <a:r>
              <a:rPr lang="en-US" sz="1600" dirty="0">
                <a:solidFill>
                  <a:srgbClr val="DAD8E9"/>
                </a:solidFill>
                <a:latin typeface="Prompt Medium" pitchFamily="34" charset="0"/>
                <a:ea typeface="Prompt Medium" pitchFamily="34" charset="-122"/>
                <a:cs typeface="Prompt Medium" pitchFamily="34" charset="-120"/>
              </a:rPr>
              <a:t>Automation</a:t>
            </a:r>
            <a:endParaRPr lang="en-US" sz="1600" dirty="0"/>
          </a:p>
        </p:txBody>
      </p:sp>
      <p:sp>
        <p:nvSpPr>
          <p:cNvPr id="23" name="Text 17"/>
          <p:cNvSpPr/>
          <p:nvPr/>
        </p:nvSpPr>
        <p:spPr>
          <a:xfrm>
            <a:off x="7503081" y="7128272"/>
            <a:ext cx="5872043" cy="300514"/>
          </a:xfrm>
          <a:prstGeom prst="rect">
            <a:avLst/>
          </a:prstGeom>
          <a:noFill/>
          <a:ln/>
        </p:spPr>
        <p:txBody>
          <a:bodyPr wrap="non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CLI enables powerful scripting while GitKraken focuses on manual operations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1036" y="604361"/>
            <a:ext cx="8027670" cy="532567"/>
          </a:xfrm>
          <a:prstGeom prst="rect">
            <a:avLst/>
          </a:prstGeom>
          <a:noFill/>
          <a:ln/>
        </p:spPr>
        <p:txBody>
          <a:bodyPr wrap="none" lIns="0" tIns="0" rIns="0" bIns="0" rtlCol="0" anchor="t"/>
          <a:lstStyle/>
          <a:p>
            <a:pPr algn="l" indent="0" marL="0">
              <a:lnSpc>
                <a:spcPts val="4150"/>
              </a:lnSpc>
              <a:buNone/>
            </a:pPr>
            <a:r>
              <a:rPr lang="en-US" sz="3350" dirty="0">
                <a:solidFill>
                  <a:srgbClr val="C6BFEE"/>
                </a:solidFill>
                <a:latin typeface="Prompt Medium" pitchFamily="34" charset="0"/>
                <a:ea typeface="Prompt Medium" pitchFamily="34" charset="-122"/>
                <a:cs typeface="Prompt Medium" pitchFamily="34" charset="-120"/>
              </a:rPr>
              <a:t>GitKraken's Limitations and Drawbacks</a:t>
            </a:r>
            <a:endParaRPr lang="en-US" sz="3350" dirty="0"/>
          </a:p>
        </p:txBody>
      </p:sp>
      <p:sp>
        <p:nvSpPr>
          <p:cNvPr id="3" name="Text 1"/>
          <p:cNvSpPr/>
          <p:nvPr/>
        </p:nvSpPr>
        <p:spPr>
          <a:xfrm>
            <a:off x="671036" y="1520428"/>
            <a:ext cx="13288328" cy="613648"/>
          </a:xfrm>
          <a:prstGeom prst="rect">
            <a:avLst/>
          </a:prstGeom>
          <a:noFill/>
          <a:ln/>
        </p:spPr>
        <p:txBody>
          <a:bodyPr wrap="squar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Despite its many advantages, GitKraken is not without limitations that users should consider before fully committing to the platform. Understanding these drawbacks helps set realistic expectations and determine whether GitKraken is the right tool for your specific needs and environment.</a:t>
            </a:r>
            <a:endParaRPr lang="en-US" sz="1500" dirty="0"/>
          </a:p>
        </p:txBody>
      </p:sp>
      <p:sp>
        <p:nvSpPr>
          <p:cNvPr id="4" name="Text 2"/>
          <p:cNvSpPr/>
          <p:nvPr/>
        </p:nvSpPr>
        <p:spPr>
          <a:xfrm>
            <a:off x="671036" y="2349698"/>
            <a:ext cx="13288328" cy="613648"/>
          </a:xfrm>
          <a:prstGeom prst="rect">
            <a:avLst/>
          </a:prstGeom>
          <a:noFill/>
          <a:ln/>
        </p:spPr>
        <p:txBody>
          <a:bodyPr wrap="squar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The most notable concern is resource consumption, as GitKraken requires significantly more memory and CPU power than lightweight alternatives like the command line or native Git tools. This can be particularly problematic on older hardware or when working with very large repositories.</a:t>
            </a:r>
            <a:endParaRPr lang="en-US" sz="1500" dirty="0"/>
          </a:p>
        </p:txBody>
      </p:sp>
      <p:pic>
        <p:nvPicPr>
          <p:cNvPr id="5" name="Image 0" descr="preencoded.png">    </p:cNvPr>
          <p:cNvPicPr>
            <a:picLocks noChangeAspect="1"/>
          </p:cNvPicPr>
          <p:nvPr/>
        </p:nvPicPr>
        <p:blipFill>
          <a:blip r:embed="rId1"/>
          <a:stretch>
            <a:fillRect/>
          </a:stretch>
        </p:blipFill>
        <p:spPr>
          <a:xfrm>
            <a:off x="2896791" y="3178969"/>
            <a:ext cx="2192536" cy="1071443"/>
          </a:xfrm>
          <a:prstGeom prst="rect">
            <a:avLst/>
          </a:prstGeom>
        </p:spPr>
      </p:pic>
      <p:pic>
        <p:nvPicPr>
          <p:cNvPr id="6" name="Image 1" descr="preencoded.png">    </p:cNvPr>
          <p:cNvPicPr>
            <a:picLocks noChangeAspect="1"/>
          </p:cNvPicPr>
          <p:nvPr/>
        </p:nvPicPr>
        <p:blipFill>
          <a:blip r:embed="rId2"/>
          <a:stretch>
            <a:fillRect/>
          </a:stretch>
        </p:blipFill>
        <p:spPr>
          <a:xfrm>
            <a:off x="3858220" y="3678079"/>
            <a:ext cx="269558" cy="337066"/>
          </a:xfrm>
          <a:prstGeom prst="rect">
            <a:avLst/>
          </a:prstGeom>
        </p:spPr>
      </p:pic>
      <p:sp>
        <p:nvSpPr>
          <p:cNvPr id="7" name="Text 3"/>
          <p:cNvSpPr/>
          <p:nvPr/>
        </p:nvSpPr>
        <p:spPr>
          <a:xfrm>
            <a:off x="5281017" y="3370659"/>
            <a:ext cx="2407682" cy="266224"/>
          </a:xfrm>
          <a:prstGeom prst="rect">
            <a:avLst/>
          </a:prstGeom>
          <a:noFill/>
          <a:ln/>
        </p:spPr>
        <p:txBody>
          <a:bodyPr wrap="none" lIns="0" tIns="0" rIns="0" bIns="0" rtlCol="0" anchor="t"/>
          <a:lstStyle/>
          <a:p>
            <a:pPr algn="l" indent="0" marL="0">
              <a:lnSpc>
                <a:spcPts val="2050"/>
              </a:lnSpc>
              <a:buNone/>
            </a:pPr>
            <a:r>
              <a:rPr lang="en-US" sz="1650" dirty="0">
                <a:solidFill>
                  <a:srgbClr val="DAD8E9"/>
                </a:solidFill>
                <a:latin typeface="Prompt Medium" pitchFamily="34" charset="0"/>
                <a:ea typeface="Prompt Medium" pitchFamily="34" charset="-122"/>
                <a:cs typeface="Prompt Medium" pitchFamily="34" charset="-120"/>
              </a:rPr>
              <a:t>Resource Consumption</a:t>
            </a:r>
            <a:endParaRPr lang="en-US" sz="1650" dirty="0"/>
          </a:p>
        </p:txBody>
      </p:sp>
      <p:sp>
        <p:nvSpPr>
          <p:cNvPr id="8" name="Text 4"/>
          <p:cNvSpPr/>
          <p:nvPr/>
        </p:nvSpPr>
        <p:spPr>
          <a:xfrm>
            <a:off x="5281017" y="3751898"/>
            <a:ext cx="4426625" cy="306824"/>
          </a:xfrm>
          <a:prstGeom prst="rect">
            <a:avLst/>
          </a:prstGeom>
          <a:noFill/>
          <a:ln/>
        </p:spPr>
        <p:txBody>
          <a:bodyPr wrap="non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Higher memory and CPU usage than command-line tools</a:t>
            </a:r>
            <a:endParaRPr lang="en-US" sz="1500" dirty="0"/>
          </a:p>
        </p:txBody>
      </p:sp>
      <p:sp>
        <p:nvSpPr>
          <p:cNvPr id="9" name="Shape 5"/>
          <p:cNvSpPr/>
          <p:nvPr/>
        </p:nvSpPr>
        <p:spPr>
          <a:xfrm>
            <a:off x="5137190" y="4264819"/>
            <a:ext cx="8774311" cy="11430"/>
          </a:xfrm>
          <a:prstGeom prst="roundRect">
            <a:avLst>
              <a:gd name="adj" fmla="val 704607"/>
            </a:avLst>
          </a:prstGeom>
          <a:solidFill>
            <a:srgbClr val="6D4562"/>
          </a:solidFill>
          <a:ln/>
        </p:spPr>
      </p:sp>
      <p:pic>
        <p:nvPicPr>
          <p:cNvPr id="10" name="Image 2" descr="preencoded.png">    </p:cNvPr>
          <p:cNvPicPr>
            <a:picLocks noChangeAspect="1"/>
          </p:cNvPicPr>
          <p:nvPr/>
        </p:nvPicPr>
        <p:blipFill>
          <a:blip r:embed="rId3"/>
          <a:stretch>
            <a:fillRect/>
          </a:stretch>
        </p:blipFill>
        <p:spPr>
          <a:xfrm>
            <a:off x="1800463" y="4298275"/>
            <a:ext cx="4385072" cy="1071443"/>
          </a:xfrm>
          <a:prstGeom prst="rect">
            <a:avLst/>
          </a:prstGeom>
        </p:spPr>
      </p:pic>
      <p:pic>
        <p:nvPicPr>
          <p:cNvPr id="11" name="Image 3" descr="preencoded.png">    </p:cNvPr>
          <p:cNvPicPr>
            <a:picLocks noChangeAspect="1"/>
          </p:cNvPicPr>
          <p:nvPr/>
        </p:nvPicPr>
        <p:blipFill>
          <a:blip r:embed="rId4"/>
          <a:stretch>
            <a:fillRect/>
          </a:stretch>
        </p:blipFill>
        <p:spPr>
          <a:xfrm>
            <a:off x="3858101" y="4665464"/>
            <a:ext cx="269558" cy="337066"/>
          </a:xfrm>
          <a:prstGeom prst="rect">
            <a:avLst/>
          </a:prstGeom>
        </p:spPr>
      </p:pic>
      <p:sp>
        <p:nvSpPr>
          <p:cNvPr id="12" name="Text 6"/>
          <p:cNvSpPr/>
          <p:nvPr/>
        </p:nvSpPr>
        <p:spPr>
          <a:xfrm>
            <a:off x="6377226" y="4489966"/>
            <a:ext cx="2505551" cy="266224"/>
          </a:xfrm>
          <a:prstGeom prst="rect">
            <a:avLst/>
          </a:prstGeom>
          <a:noFill/>
          <a:ln/>
        </p:spPr>
        <p:txBody>
          <a:bodyPr wrap="none" lIns="0" tIns="0" rIns="0" bIns="0" rtlCol="0" anchor="t"/>
          <a:lstStyle/>
          <a:p>
            <a:pPr algn="l" indent="0" marL="0">
              <a:lnSpc>
                <a:spcPts val="2050"/>
              </a:lnSpc>
              <a:buNone/>
            </a:pPr>
            <a:r>
              <a:rPr lang="en-US" sz="1650" dirty="0">
                <a:solidFill>
                  <a:srgbClr val="DAD8E9"/>
                </a:solidFill>
                <a:latin typeface="Prompt Medium" pitchFamily="34" charset="0"/>
                <a:ea typeface="Prompt Medium" pitchFamily="34" charset="-122"/>
                <a:cs typeface="Prompt Medium" pitchFamily="34" charset="-120"/>
              </a:rPr>
              <a:t>Free Version Limitations</a:t>
            </a:r>
            <a:endParaRPr lang="en-US" sz="1650" dirty="0"/>
          </a:p>
        </p:txBody>
      </p:sp>
      <p:sp>
        <p:nvSpPr>
          <p:cNvPr id="13" name="Text 7"/>
          <p:cNvSpPr/>
          <p:nvPr/>
        </p:nvSpPr>
        <p:spPr>
          <a:xfrm>
            <a:off x="6377226" y="4871204"/>
            <a:ext cx="5439847" cy="306824"/>
          </a:xfrm>
          <a:prstGeom prst="rect">
            <a:avLst/>
          </a:prstGeom>
          <a:noFill/>
          <a:ln/>
        </p:spPr>
        <p:txBody>
          <a:bodyPr wrap="non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Key features restricted to Pro version (though free with Student Pack)</a:t>
            </a:r>
            <a:endParaRPr lang="en-US" sz="1500" dirty="0"/>
          </a:p>
        </p:txBody>
      </p:sp>
      <p:sp>
        <p:nvSpPr>
          <p:cNvPr id="14" name="Shape 8"/>
          <p:cNvSpPr/>
          <p:nvPr/>
        </p:nvSpPr>
        <p:spPr>
          <a:xfrm>
            <a:off x="6233398" y="5384125"/>
            <a:ext cx="7678103" cy="11430"/>
          </a:xfrm>
          <a:prstGeom prst="roundRect">
            <a:avLst>
              <a:gd name="adj" fmla="val 704607"/>
            </a:avLst>
          </a:prstGeom>
          <a:solidFill>
            <a:srgbClr val="6D4562"/>
          </a:solidFill>
          <a:ln/>
        </p:spPr>
      </p:sp>
      <p:pic>
        <p:nvPicPr>
          <p:cNvPr id="15" name="Image 4" descr="preencoded.png">    </p:cNvPr>
          <p:cNvPicPr>
            <a:picLocks noChangeAspect="1"/>
          </p:cNvPicPr>
          <p:nvPr/>
        </p:nvPicPr>
        <p:blipFill>
          <a:blip r:embed="rId5"/>
          <a:stretch>
            <a:fillRect/>
          </a:stretch>
        </p:blipFill>
        <p:spPr>
          <a:xfrm>
            <a:off x="704255" y="5417582"/>
            <a:ext cx="6577608" cy="1071443"/>
          </a:xfrm>
          <a:prstGeom prst="rect">
            <a:avLst/>
          </a:prstGeom>
        </p:spPr>
      </p:pic>
      <p:pic>
        <p:nvPicPr>
          <p:cNvPr id="16" name="Image 5" descr="preencoded.png">    </p:cNvPr>
          <p:cNvPicPr>
            <a:picLocks noChangeAspect="1"/>
          </p:cNvPicPr>
          <p:nvPr/>
        </p:nvPicPr>
        <p:blipFill>
          <a:blip r:embed="rId6"/>
          <a:stretch>
            <a:fillRect/>
          </a:stretch>
        </p:blipFill>
        <p:spPr>
          <a:xfrm>
            <a:off x="3858220" y="5784771"/>
            <a:ext cx="269558" cy="337066"/>
          </a:xfrm>
          <a:prstGeom prst="rect">
            <a:avLst/>
          </a:prstGeom>
        </p:spPr>
      </p:pic>
      <p:sp>
        <p:nvSpPr>
          <p:cNvPr id="17" name="Text 9"/>
          <p:cNvSpPr/>
          <p:nvPr/>
        </p:nvSpPr>
        <p:spPr>
          <a:xfrm>
            <a:off x="7473553" y="5609273"/>
            <a:ext cx="2307908" cy="266224"/>
          </a:xfrm>
          <a:prstGeom prst="rect">
            <a:avLst/>
          </a:prstGeom>
          <a:noFill/>
          <a:ln/>
        </p:spPr>
        <p:txBody>
          <a:bodyPr wrap="none" lIns="0" tIns="0" rIns="0" bIns="0" rtlCol="0" anchor="t"/>
          <a:lstStyle/>
          <a:p>
            <a:pPr algn="l" indent="0" marL="0">
              <a:lnSpc>
                <a:spcPts val="2050"/>
              </a:lnSpc>
              <a:buNone/>
            </a:pPr>
            <a:r>
              <a:rPr lang="en-US" sz="1650" dirty="0">
                <a:solidFill>
                  <a:srgbClr val="DAD8E9"/>
                </a:solidFill>
                <a:latin typeface="Prompt Medium" pitchFamily="34" charset="0"/>
                <a:ea typeface="Prompt Medium" pitchFamily="34" charset="-122"/>
                <a:cs typeface="Prompt Medium" pitchFamily="34" charset="-120"/>
              </a:rPr>
              <a:t>Interface Dependency</a:t>
            </a:r>
            <a:endParaRPr lang="en-US" sz="1650" dirty="0"/>
          </a:p>
        </p:txBody>
      </p:sp>
      <p:sp>
        <p:nvSpPr>
          <p:cNvPr id="18" name="Text 10"/>
          <p:cNvSpPr/>
          <p:nvPr/>
        </p:nvSpPr>
        <p:spPr>
          <a:xfrm>
            <a:off x="7473553" y="5990511"/>
            <a:ext cx="4950143" cy="306824"/>
          </a:xfrm>
          <a:prstGeom prst="rect">
            <a:avLst/>
          </a:prstGeom>
          <a:noFill/>
          <a:ln/>
        </p:spPr>
        <p:txBody>
          <a:bodyPr wrap="non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May lead to weaker understanding of underlying Git commands</a:t>
            </a:r>
            <a:endParaRPr lang="en-US" sz="1500" dirty="0"/>
          </a:p>
        </p:txBody>
      </p:sp>
      <p:sp>
        <p:nvSpPr>
          <p:cNvPr id="19" name="Text 11"/>
          <p:cNvSpPr/>
          <p:nvPr/>
        </p:nvSpPr>
        <p:spPr>
          <a:xfrm>
            <a:off x="671036" y="6704648"/>
            <a:ext cx="13288328" cy="920472"/>
          </a:xfrm>
          <a:prstGeom prst="rect">
            <a:avLst/>
          </a:prstGeom>
          <a:noFill/>
          <a:ln/>
        </p:spPr>
        <p:txBody>
          <a:bodyPr wrap="square" lIns="0" tIns="0" rIns="0" bIns="0" rtlCol="0" anchor="t"/>
          <a:lstStyle/>
          <a:p>
            <a:pPr algn="l" indent="0" marL="0">
              <a:lnSpc>
                <a:spcPts val="2400"/>
              </a:lnSpc>
              <a:buNone/>
            </a:pPr>
            <a:r>
              <a:rPr lang="en-US" sz="1500" dirty="0">
                <a:solidFill>
                  <a:srgbClr val="DAD8E9"/>
                </a:solidFill>
                <a:latin typeface="Mukta Light" pitchFamily="34" charset="0"/>
                <a:ea typeface="Mukta Light" pitchFamily="34" charset="-122"/>
                <a:cs typeface="Mukta Light" pitchFamily="34" charset="-120"/>
              </a:rPr>
              <a:t>For students with access to the GitHub Student Developer Pack, the Pro version limitations are mitigated. However, relying exclusively on GitKraken's visual interface may potentially hinder the development of a deeper understanding of Git's command structure and operations, which could be valuable knowledge in environments where GUI tools aren't available.</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53177" y="729615"/>
            <a:ext cx="7544872" cy="518279"/>
          </a:xfrm>
          <a:prstGeom prst="rect">
            <a:avLst/>
          </a:prstGeom>
          <a:noFill/>
          <a:ln/>
        </p:spPr>
        <p:txBody>
          <a:bodyPr wrap="none" lIns="0" tIns="0" rIns="0" bIns="0" rtlCol="0" anchor="t"/>
          <a:lstStyle/>
          <a:p>
            <a:pPr algn="l" indent="0" marL="0">
              <a:lnSpc>
                <a:spcPts val="4050"/>
              </a:lnSpc>
              <a:buNone/>
            </a:pPr>
            <a:r>
              <a:rPr lang="en-US" sz="3250" dirty="0">
                <a:solidFill>
                  <a:srgbClr val="C6BFEE"/>
                </a:solidFill>
                <a:latin typeface="Prompt Medium" pitchFamily="34" charset="0"/>
                <a:ea typeface="Prompt Medium" pitchFamily="34" charset="-122"/>
                <a:cs typeface="Prompt Medium" pitchFamily="34" charset="-120"/>
              </a:rPr>
              <a:t>User Experience and Team Feedback</a:t>
            </a:r>
            <a:endParaRPr lang="en-US" sz="3250" dirty="0"/>
          </a:p>
        </p:txBody>
      </p:sp>
      <p:sp>
        <p:nvSpPr>
          <p:cNvPr id="3" name="Text 1"/>
          <p:cNvSpPr/>
          <p:nvPr/>
        </p:nvSpPr>
        <p:spPr>
          <a:xfrm>
            <a:off x="653177" y="1621036"/>
            <a:ext cx="13324046" cy="596979"/>
          </a:xfrm>
          <a:prstGeom prst="rect">
            <a:avLst/>
          </a:prstGeom>
          <a:noFill/>
          <a:ln/>
        </p:spPr>
        <p:txBody>
          <a:bodyPr wrap="squar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After several weeks of intensive use in university projects, GitKraken demonstrated significant value in improving branch management and repository understanding. Team members with limited Git experience quickly became productive thanks to the intuitive interface, reducing the learning curve typically associated with version control systems.</a:t>
            </a:r>
            <a:endParaRPr lang="en-US" sz="1450" dirty="0"/>
          </a:p>
        </p:txBody>
      </p:sp>
      <p:sp>
        <p:nvSpPr>
          <p:cNvPr id="4" name="Text 2"/>
          <p:cNvSpPr/>
          <p:nvPr/>
        </p:nvSpPr>
        <p:spPr>
          <a:xfrm>
            <a:off x="653177" y="2427922"/>
            <a:ext cx="13324046" cy="596979"/>
          </a:xfrm>
          <a:prstGeom prst="rect">
            <a:avLst/>
          </a:prstGeom>
          <a:noFill/>
          <a:ln/>
        </p:spPr>
        <p:txBody>
          <a:bodyPr wrap="squar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The clear visualization of branches helped prevent merge confusion, while the integrated GitHub functionality streamlined pull request management without requiring context switching between applications. Perhaps most notably, the visual merge conflict resolution tool simplified what is traditionally one of Git's most challenging aspects.</a:t>
            </a:r>
            <a:endParaRPr lang="en-US" sz="1450" dirty="0"/>
          </a:p>
        </p:txBody>
      </p:sp>
      <p:pic>
        <p:nvPicPr>
          <p:cNvPr id="5" name="Image 0" descr="preencoded.png">    </p:cNvPr>
          <p:cNvPicPr>
            <a:picLocks noChangeAspect="1"/>
          </p:cNvPicPr>
          <p:nvPr/>
        </p:nvPicPr>
        <p:blipFill>
          <a:blip r:embed="rId1"/>
          <a:stretch>
            <a:fillRect/>
          </a:stretch>
        </p:blipFill>
        <p:spPr>
          <a:xfrm>
            <a:off x="660797" y="3356253"/>
            <a:ext cx="3215283" cy="3215283"/>
          </a:xfrm>
          <a:prstGeom prst="rect">
            <a:avLst/>
          </a:prstGeom>
        </p:spPr>
      </p:pic>
      <p:pic>
        <p:nvPicPr>
          <p:cNvPr id="6" name="Image 1" descr="preencoded.png">    </p:cNvPr>
          <p:cNvPicPr>
            <a:picLocks noChangeAspect="1"/>
          </p:cNvPicPr>
          <p:nvPr/>
        </p:nvPicPr>
        <p:blipFill>
          <a:blip r:embed="rId2"/>
          <a:stretch>
            <a:fillRect/>
          </a:stretch>
        </p:blipFill>
        <p:spPr>
          <a:xfrm>
            <a:off x="4025265" y="3356253"/>
            <a:ext cx="3215283" cy="3215283"/>
          </a:xfrm>
          <a:prstGeom prst="rect">
            <a:avLst/>
          </a:prstGeom>
        </p:spPr>
      </p:pic>
      <p:pic>
        <p:nvPicPr>
          <p:cNvPr id="7" name="Image 2" descr="preencoded.png">    </p:cNvPr>
          <p:cNvPicPr>
            <a:picLocks noChangeAspect="1"/>
          </p:cNvPicPr>
          <p:nvPr/>
        </p:nvPicPr>
        <p:blipFill>
          <a:blip r:embed="rId3"/>
          <a:stretch>
            <a:fillRect/>
          </a:stretch>
        </p:blipFill>
        <p:spPr>
          <a:xfrm>
            <a:off x="7389733" y="3356253"/>
            <a:ext cx="3215283" cy="3215283"/>
          </a:xfrm>
          <a:prstGeom prst="rect">
            <a:avLst/>
          </a:prstGeom>
        </p:spPr>
      </p:pic>
      <p:pic>
        <p:nvPicPr>
          <p:cNvPr id="8" name="Image 3" descr="preencoded.png">    </p:cNvPr>
          <p:cNvPicPr>
            <a:picLocks noChangeAspect="1"/>
          </p:cNvPicPr>
          <p:nvPr/>
        </p:nvPicPr>
        <p:blipFill>
          <a:blip r:embed="rId4"/>
          <a:stretch>
            <a:fillRect/>
          </a:stretch>
        </p:blipFill>
        <p:spPr>
          <a:xfrm>
            <a:off x="10754201" y="3356253"/>
            <a:ext cx="3215402" cy="3215402"/>
          </a:xfrm>
          <a:prstGeom prst="rect">
            <a:avLst/>
          </a:prstGeom>
        </p:spPr>
      </p:pic>
      <p:sp>
        <p:nvSpPr>
          <p:cNvPr id="9" name="Text 3"/>
          <p:cNvSpPr/>
          <p:nvPr/>
        </p:nvSpPr>
        <p:spPr>
          <a:xfrm>
            <a:off x="653177" y="6903006"/>
            <a:ext cx="13324046" cy="596979"/>
          </a:xfrm>
          <a:prstGeom prst="rect">
            <a:avLst/>
          </a:prstGeom>
          <a:noFill/>
          <a:ln/>
        </p:spPr>
        <p:txBody>
          <a:bodyPr wrap="square" lIns="0" tIns="0" rIns="0" bIns="0" rtlCol="0" anchor="t"/>
          <a:lstStyle/>
          <a:p>
            <a:pPr algn="l" indent="0" marL="0">
              <a:lnSpc>
                <a:spcPts val="2350"/>
              </a:lnSpc>
              <a:buNone/>
            </a:pPr>
            <a:r>
              <a:rPr lang="en-US" sz="1450" dirty="0">
                <a:solidFill>
                  <a:srgbClr val="DAD8E9"/>
                </a:solidFill>
                <a:latin typeface="Mukta Light" pitchFamily="34" charset="0"/>
                <a:ea typeface="Mukta Light" pitchFamily="34" charset="-122"/>
                <a:cs typeface="Mukta Light" pitchFamily="34" charset="-120"/>
              </a:rPr>
              <a:t>Team members particularly appreciated how GitKraken's visual representation helped clarify the relationship between branches and commits, making it easier to understand the project's evolution and structure. This improved comprehension translated to more effective collaboration and fewer version control errors.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29126" y="494228"/>
            <a:ext cx="8206740" cy="499229"/>
          </a:xfrm>
          <a:prstGeom prst="rect">
            <a:avLst/>
          </a:prstGeom>
          <a:noFill/>
          <a:ln/>
        </p:spPr>
        <p:txBody>
          <a:bodyPr wrap="none" lIns="0" tIns="0" rIns="0" bIns="0" rtlCol="0" anchor="t"/>
          <a:lstStyle/>
          <a:p>
            <a:pPr algn="l" indent="0" marL="0">
              <a:lnSpc>
                <a:spcPts val="3900"/>
              </a:lnSpc>
              <a:buNone/>
            </a:pPr>
            <a:r>
              <a:rPr lang="en-US" sz="3100" dirty="0">
                <a:solidFill>
                  <a:srgbClr val="C6BFEE"/>
                </a:solidFill>
                <a:latin typeface="Prompt Medium" pitchFamily="34" charset="0"/>
                <a:ea typeface="Prompt Medium" pitchFamily="34" charset="-122"/>
                <a:cs typeface="Prompt Medium" pitchFamily="34" charset="-120"/>
              </a:rPr>
              <a:t>Balancing Power and Usability in Git Tools</a:t>
            </a:r>
            <a:endParaRPr lang="en-US" sz="3100" dirty="0"/>
          </a:p>
        </p:txBody>
      </p:sp>
      <p:sp>
        <p:nvSpPr>
          <p:cNvPr id="3" name="Text 1"/>
          <p:cNvSpPr/>
          <p:nvPr/>
        </p:nvSpPr>
        <p:spPr>
          <a:xfrm>
            <a:off x="629126" y="1352907"/>
            <a:ext cx="13372148" cy="575310"/>
          </a:xfrm>
          <a:prstGeom prst="rect">
            <a:avLst/>
          </a:prstGeom>
          <a:noFill/>
          <a:ln/>
        </p:spPr>
        <p:txBody>
          <a:bodyPr wrap="squar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GitKraken represents an excellent compromise for developers seeking to combine Git's power with enhanced usability. While native tools like Gitk and Git-GUI offer basic functionality with minimal system impact, GitKraken's intuitive interface and advanced capabilities significantly reduce Git's learning curve.</a:t>
            </a:r>
            <a:endParaRPr lang="en-US" sz="1400" dirty="0"/>
          </a:p>
        </p:txBody>
      </p:sp>
      <p:sp>
        <p:nvSpPr>
          <p:cNvPr id="4" name="Text 2"/>
          <p:cNvSpPr/>
          <p:nvPr/>
        </p:nvSpPr>
        <p:spPr>
          <a:xfrm>
            <a:off x="629126" y="2130385"/>
            <a:ext cx="13372148" cy="575310"/>
          </a:xfrm>
          <a:prstGeom prst="rect">
            <a:avLst/>
          </a:prstGeom>
          <a:noFill/>
          <a:ln/>
        </p:spPr>
        <p:txBody>
          <a:bodyPr wrap="squar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For collaborative projects, GitKraken accelerates workflow and reduces common command-line errors. The clear visualization of history and branches promotes better understanding of project structure and code organization, benefiting both novice and experienced developers.</a:t>
            </a:r>
            <a:endParaRPr lang="en-US" sz="1400" dirty="0"/>
          </a:p>
        </p:txBody>
      </p:sp>
      <p:sp>
        <p:nvSpPr>
          <p:cNvPr id="5" name="Text 3"/>
          <p:cNvSpPr/>
          <p:nvPr/>
        </p:nvSpPr>
        <p:spPr>
          <a:xfrm>
            <a:off x="2708196" y="3687961"/>
            <a:ext cx="1997273" cy="249674"/>
          </a:xfrm>
          <a:prstGeom prst="rect">
            <a:avLst/>
          </a:prstGeom>
          <a:noFill/>
          <a:ln/>
        </p:spPr>
        <p:txBody>
          <a:bodyPr wrap="none" lIns="0" tIns="0" rIns="0" bIns="0" rtlCol="0" anchor="t"/>
          <a:lstStyle/>
          <a:p>
            <a:pPr algn="r" indent="0" marL="0">
              <a:lnSpc>
                <a:spcPts val="1950"/>
              </a:lnSpc>
              <a:buNone/>
            </a:pPr>
            <a:r>
              <a:rPr lang="en-US" sz="1550" dirty="0">
                <a:solidFill>
                  <a:srgbClr val="DAD8E9"/>
                </a:solidFill>
                <a:latin typeface="Prompt Medium" pitchFamily="34" charset="0"/>
                <a:ea typeface="Prompt Medium" pitchFamily="34" charset="-122"/>
                <a:cs typeface="Prompt Medium" pitchFamily="34" charset="-120"/>
              </a:rPr>
              <a:t>Learning</a:t>
            </a:r>
            <a:endParaRPr lang="en-US" sz="1550" dirty="0"/>
          </a:p>
        </p:txBody>
      </p:sp>
      <p:sp>
        <p:nvSpPr>
          <p:cNvPr id="6" name="Text 4"/>
          <p:cNvSpPr/>
          <p:nvPr/>
        </p:nvSpPr>
        <p:spPr>
          <a:xfrm>
            <a:off x="629126" y="4045387"/>
            <a:ext cx="4076343" cy="287655"/>
          </a:xfrm>
          <a:prstGeom prst="rect">
            <a:avLst/>
          </a:prstGeom>
          <a:noFill/>
          <a:ln/>
        </p:spPr>
        <p:txBody>
          <a:bodyPr wrap="none" lIns="0" tIns="0" rIns="0" bIns="0" rtlCol="0" anchor="t"/>
          <a:lstStyle/>
          <a:p>
            <a:pPr algn="r"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Visual interface reduces Git's learning curve</a:t>
            </a:r>
            <a:endParaRPr lang="en-US" sz="1400" dirty="0"/>
          </a:p>
        </p:txBody>
      </p:sp>
      <p:pic>
        <p:nvPicPr>
          <p:cNvPr id="7" name="Image 0" descr="preencoded.png">    </p:cNvPr>
          <p:cNvPicPr>
            <a:picLocks noChangeAspect="1"/>
          </p:cNvPicPr>
          <p:nvPr/>
        </p:nvPicPr>
        <p:blipFill>
          <a:blip r:embed="rId1"/>
          <a:stretch>
            <a:fillRect/>
          </a:stretch>
        </p:blipFill>
        <p:spPr>
          <a:xfrm>
            <a:off x="4975027" y="2907863"/>
            <a:ext cx="4680228" cy="4680228"/>
          </a:xfrm>
          <a:prstGeom prst="rect">
            <a:avLst/>
          </a:prstGeom>
        </p:spPr>
      </p:pic>
      <p:pic>
        <p:nvPicPr>
          <p:cNvPr id="8" name="Image 1" descr="preencoded.png">    </p:cNvPr>
          <p:cNvPicPr>
            <a:picLocks noChangeAspect="1"/>
          </p:cNvPicPr>
          <p:nvPr/>
        </p:nvPicPr>
        <p:blipFill>
          <a:blip r:embed="rId2"/>
          <a:stretch>
            <a:fillRect/>
          </a:stretch>
        </p:blipFill>
        <p:spPr>
          <a:xfrm>
            <a:off x="6238756" y="3739634"/>
            <a:ext cx="268843" cy="336113"/>
          </a:xfrm>
          <a:prstGeom prst="rect">
            <a:avLst/>
          </a:prstGeom>
        </p:spPr>
      </p:pic>
      <p:sp>
        <p:nvSpPr>
          <p:cNvPr id="9" name="Text 5"/>
          <p:cNvSpPr/>
          <p:nvPr/>
        </p:nvSpPr>
        <p:spPr>
          <a:xfrm>
            <a:off x="9924812" y="3687961"/>
            <a:ext cx="1997273" cy="249674"/>
          </a:xfrm>
          <a:prstGeom prst="rect">
            <a:avLst/>
          </a:prstGeom>
          <a:noFill/>
          <a:ln/>
        </p:spPr>
        <p:txBody>
          <a:bodyPr wrap="none" lIns="0" tIns="0" rIns="0" bIns="0" rtlCol="0" anchor="t"/>
          <a:lstStyle/>
          <a:p>
            <a:pPr algn="l" indent="0" marL="0">
              <a:lnSpc>
                <a:spcPts val="1950"/>
              </a:lnSpc>
              <a:buNone/>
            </a:pPr>
            <a:r>
              <a:rPr lang="en-US" sz="1550" dirty="0">
                <a:solidFill>
                  <a:srgbClr val="DAD8E9"/>
                </a:solidFill>
                <a:latin typeface="Prompt Medium" pitchFamily="34" charset="0"/>
                <a:ea typeface="Prompt Medium" pitchFamily="34" charset="-122"/>
                <a:cs typeface="Prompt Medium" pitchFamily="34" charset="-120"/>
              </a:rPr>
              <a:t>Understanding</a:t>
            </a:r>
            <a:endParaRPr lang="en-US" sz="1550" dirty="0"/>
          </a:p>
        </p:txBody>
      </p:sp>
      <p:sp>
        <p:nvSpPr>
          <p:cNvPr id="10" name="Text 6"/>
          <p:cNvSpPr/>
          <p:nvPr/>
        </p:nvSpPr>
        <p:spPr>
          <a:xfrm>
            <a:off x="9924812" y="4045387"/>
            <a:ext cx="4076462" cy="287655"/>
          </a:xfrm>
          <a:prstGeom prst="rect">
            <a:avLst/>
          </a:prstGeom>
          <a:noFill/>
          <a:ln/>
        </p:spPr>
        <p:txBody>
          <a:bodyPr wrap="non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Clear visualization improves repository comprehension</a:t>
            </a:r>
            <a:endParaRPr lang="en-US" sz="1400" dirty="0"/>
          </a:p>
        </p:txBody>
      </p:sp>
      <p:pic>
        <p:nvPicPr>
          <p:cNvPr id="11" name="Image 2" descr="preencoded.png">    </p:cNvPr>
          <p:cNvPicPr>
            <a:picLocks noChangeAspect="1"/>
          </p:cNvPicPr>
          <p:nvPr/>
        </p:nvPicPr>
        <p:blipFill>
          <a:blip r:embed="rId3"/>
          <a:stretch>
            <a:fillRect/>
          </a:stretch>
        </p:blipFill>
        <p:spPr>
          <a:xfrm>
            <a:off x="4975027" y="2907863"/>
            <a:ext cx="4680228" cy="4680228"/>
          </a:xfrm>
          <a:prstGeom prst="rect">
            <a:avLst/>
          </a:prstGeom>
        </p:spPr>
      </p:pic>
      <p:pic>
        <p:nvPicPr>
          <p:cNvPr id="12" name="Image 3" descr="preencoded.png">    </p:cNvPr>
          <p:cNvPicPr>
            <a:picLocks noChangeAspect="1"/>
          </p:cNvPicPr>
          <p:nvPr/>
        </p:nvPicPr>
        <p:blipFill>
          <a:blip r:embed="rId4"/>
          <a:stretch>
            <a:fillRect/>
          </a:stretch>
        </p:blipFill>
        <p:spPr>
          <a:xfrm>
            <a:off x="8520827" y="4137898"/>
            <a:ext cx="268843" cy="336113"/>
          </a:xfrm>
          <a:prstGeom prst="rect">
            <a:avLst/>
          </a:prstGeom>
        </p:spPr>
      </p:pic>
      <p:sp>
        <p:nvSpPr>
          <p:cNvPr id="13" name="Text 7"/>
          <p:cNvSpPr/>
          <p:nvPr/>
        </p:nvSpPr>
        <p:spPr>
          <a:xfrm>
            <a:off x="9924812" y="6162794"/>
            <a:ext cx="1997273" cy="249674"/>
          </a:xfrm>
          <a:prstGeom prst="rect">
            <a:avLst/>
          </a:prstGeom>
          <a:noFill/>
          <a:ln/>
        </p:spPr>
        <p:txBody>
          <a:bodyPr wrap="none" lIns="0" tIns="0" rIns="0" bIns="0" rtlCol="0" anchor="t"/>
          <a:lstStyle/>
          <a:p>
            <a:pPr algn="l" indent="0" marL="0">
              <a:lnSpc>
                <a:spcPts val="1950"/>
              </a:lnSpc>
              <a:buNone/>
            </a:pPr>
            <a:r>
              <a:rPr lang="en-US" sz="1550" dirty="0">
                <a:solidFill>
                  <a:srgbClr val="DAD8E9"/>
                </a:solidFill>
                <a:latin typeface="Prompt Medium" pitchFamily="34" charset="0"/>
                <a:ea typeface="Prompt Medium" pitchFamily="34" charset="-122"/>
                <a:cs typeface="Prompt Medium" pitchFamily="34" charset="-120"/>
              </a:rPr>
              <a:t>Collaboration</a:t>
            </a:r>
            <a:endParaRPr lang="en-US" sz="1550" dirty="0"/>
          </a:p>
        </p:txBody>
      </p:sp>
      <p:sp>
        <p:nvSpPr>
          <p:cNvPr id="14" name="Text 8"/>
          <p:cNvSpPr/>
          <p:nvPr/>
        </p:nvSpPr>
        <p:spPr>
          <a:xfrm>
            <a:off x="9924812" y="6520220"/>
            <a:ext cx="4076462" cy="287655"/>
          </a:xfrm>
          <a:prstGeom prst="rect">
            <a:avLst/>
          </a:prstGeom>
          <a:noFill/>
          <a:ln/>
        </p:spPr>
        <p:txBody>
          <a:bodyPr wrap="non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Streamlined workflows enhance team productivity</a:t>
            </a:r>
            <a:endParaRPr lang="en-US" sz="1400" dirty="0"/>
          </a:p>
        </p:txBody>
      </p:sp>
      <p:pic>
        <p:nvPicPr>
          <p:cNvPr id="15" name="Image 4" descr="preencoded.png">    </p:cNvPr>
          <p:cNvPicPr>
            <a:picLocks noChangeAspect="1"/>
          </p:cNvPicPr>
          <p:nvPr/>
        </p:nvPicPr>
        <p:blipFill>
          <a:blip r:embed="rId5"/>
          <a:stretch>
            <a:fillRect/>
          </a:stretch>
        </p:blipFill>
        <p:spPr>
          <a:xfrm>
            <a:off x="4975027" y="2907863"/>
            <a:ext cx="4680228" cy="4680228"/>
          </a:xfrm>
          <a:prstGeom prst="rect">
            <a:avLst/>
          </a:prstGeom>
        </p:spPr>
      </p:pic>
      <p:pic>
        <p:nvPicPr>
          <p:cNvPr id="16" name="Image 5" descr="preencoded.png">    </p:cNvPr>
          <p:cNvPicPr>
            <a:picLocks noChangeAspect="1"/>
          </p:cNvPicPr>
          <p:nvPr/>
        </p:nvPicPr>
        <p:blipFill>
          <a:blip r:embed="rId6"/>
          <a:stretch>
            <a:fillRect/>
          </a:stretch>
        </p:blipFill>
        <p:spPr>
          <a:xfrm>
            <a:off x="8122563" y="6419969"/>
            <a:ext cx="268843" cy="336113"/>
          </a:xfrm>
          <a:prstGeom prst="rect">
            <a:avLst/>
          </a:prstGeom>
        </p:spPr>
      </p:pic>
      <p:sp>
        <p:nvSpPr>
          <p:cNvPr id="17" name="Text 9"/>
          <p:cNvSpPr/>
          <p:nvPr/>
        </p:nvSpPr>
        <p:spPr>
          <a:xfrm>
            <a:off x="2708196" y="6162794"/>
            <a:ext cx="1997273" cy="249674"/>
          </a:xfrm>
          <a:prstGeom prst="rect">
            <a:avLst/>
          </a:prstGeom>
          <a:noFill/>
          <a:ln/>
        </p:spPr>
        <p:txBody>
          <a:bodyPr wrap="none" lIns="0" tIns="0" rIns="0" bIns="0" rtlCol="0" anchor="t"/>
          <a:lstStyle/>
          <a:p>
            <a:pPr algn="r" indent="0" marL="0">
              <a:lnSpc>
                <a:spcPts val="1950"/>
              </a:lnSpc>
              <a:buNone/>
            </a:pPr>
            <a:r>
              <a:rPr lang="en-US" sz="1550" dirty="0">
                <a:solidFill>
                  <a:srgbClr val="DAD8E9"/>
                </a:solidFill>
                <a:latin typeface="Prompt Medium" pitchFamily="34" charset="0"/>
                <a:ea typeface="Prompt Medium" pitchFamily="34" charset="-122"/>
                <a:cs typeface="Prompt Medium" pitchFamily="34" charset="-120"/>
              </a:rPr>
              <a:t>Management</a:t>
            </a:r>
            <a:endParaRPr lang="en-US" sz="1550" dirty="0"/>
          </a:p>
        </p:txBody>
      </p:sp>
      <p:sp>
        <p:nvSpPr>
          <p:cNvPr id="18" name="Text 10"/>
          <p:cNvSpPr/>
          <p:nvPr/>
        </p:nvSpPr>
        <p:spPr>
          <a:xfrm>
            <a:off x="629126" y="6520220"/>
            <a:ext cx="4076343" cy="287655"/>
          </a:xfrm>
          <a:prstGeom prst="rect">
            <a:avLst/>
          </a:prstGeom>
          <a:noFill/>
          <a:ln/>
        </p:spPr>
        <p:txBody>
          <a:bodyPr wrap="none" lIns="0" tIns="0" rIns="0" bIns="0" rtlCol="0" anchor="t"/>
          <a:lstStyle/>
          <a:p>
            <a:pPr algn="r"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Advanced features simplify complex Git operations</a:t>
            </a:r>
            <a:endParaRPr lang="en-US" sz="1400" dirty="0"/>
          </a:p>
        </p:txBody>
      </p:sp>
      <p:pic>
        <p:nvPicPr>
          <p:cNvPr id="19" name="Image 6" descr="preencoded.png">    </p:cNvPr>
          <p:cNvPicPr>
            <a:picLocks noChangeAspect="1"/>
          </p:cNvPicPr>
          <p:nvPr/>
        </p:nvPicPr>
        <p:blipFill>
          <a:blip r:embed="rId7"/>
          <a:stretch>
            <a:fillRect/>
          </a:stretch>
        </p:blipFill>
        <p:spPr>
          <a:xfrm>
            <a:off x="4975027" y="2907863"/>
            <a:ext cx="4680228" cy="4680228"/>
          </a:xfrm>
          <a:prstGeom prst="rect">
            <a:avLst/>
          </a:prstGeom>
        </p:spPr>
      </p:pic>
      <p:pic>
        <p:nvPicPr>
          <p:cNvPr id="20" name="Image 7" descr="preencoded.png">    </p:cNvPr>
          <p:cNvPicPr>
            <a:picLocks noChangeAspect="1"/>
          </p:cNvPicPr>
          <p:nvPr/>
        </p:nvPicPr>
        <p:blipFill>
          <a:blip r:embed="rId8"/>
          <a:stretch>
            <a:fillRect/>
          </a:stretch>
        </p:blipFill>
        <p:spPr>
          <a:xfrm>
            <a:off x="5840492" y="6021705"/>
            <a:ext cx="268843" cy="336113"/>
          </a:xfrm>
          <a:prstGeom prst="rect">
            <a:avLst/>
          </a:prstGeom>
        </p:spPr>
      </p:pic>
      <p:sp>
        <p:nvSpPr>
          <p:cNvPr id="21" name="Text 11"/>
          <p:cNvSpPr/>
          <p:nvPr/>
        </p:nvSpPr>
        <p:spPr>
          <a:xfrm>
            <a:off x="629126" y="7790259"/>
            <a:ext cx="13372148" cy="575310"/>
          </a:xfrm>
          <a:prstGeom prst="rect">
            <a:avLst/>
          </a:prstGeom>
          <a:noFill/>
          <a:ln/>
        </p:spPr>
        <p:txBody>
          <a:bodyPr wrap="square" lIns="0" tIns="0" rIns="0" bIns="0" rtlCol="0" anchor="t"/>
          <a:lstStyle/>
          <a:p>
            <a:pPr algn="l" indent="0" marL="0">
              <a:lnSpc>
                <a:spcPts val="2250"/>
              </a:lnSpc>
              <a:buNone/>
            </a:pPr>
            <a:r>
              <a:rPr lang="en-US" sz="1400" dirty="0">
                <a:solidFill>
                  <a:srgbClr val="DAD8E9"/>
                </a:solidFill>
                <a:latin typeface="Mukta Light" pitchFamily="34" charset="0"/>
                <a:ea typeface="Mukta Light" pitchFamily="34" charset="-122"/>
                <a:cs typeface="Mukta Light" pitchFamily="34" charset="-120"/>
              </a:rPr>
              <a:t>While GitKraken's resource requirements and potential dependency on its interface are valid concerns, these disadvantages are largely offset by its strengths, especially for students with access to the Pro version through the GitHub Student Developer Pack.</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2025-04-22T08:05:47Z</dcterms:created>
  <dcterms:modified xsi:type="dcterms:W3CDTF">2025-04-22T08:05:47Z</dcterms:modified>
</cp:coreProperties>
</file>